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  <p:sldMasterId id="2147483660" r:id="rId2"/>
    <p:sldMasterId id="2147483662" r:id="rId3"/>
    <p:sldMasterId id="2147483679" r:id="rId4"/>
    <p:sldMasterId id="2147483691" r:id="rId5"/>
    <p:sldMasterId id="2147483707" r:id="rId6"/>
    <p:sldMasterId id="2147483719" r:id="rId7"/>
    <p:sldMasterId id="2147483732" r:id="rId8"/>
    <p:sldMasterId id="2147483746" r:id="rId9"/>
  </p:sldMasterIdLst>
  <p:notesMasterIdLst>
    <p:notesMasterId r:id="rId44"/>
  </p:notesMasterIdLst>
  <p:sldIdLst>
    <p:sldId id="256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92" r:id="rId19"/>
    <p:sldId id="294" r:id="rId20"/>
    <p:sldId id="296" r:id="rId21"/>
    <p:sldId id="309" r:id="rId22"/>
    <p:sldId id="289" r:id="rId23"/>
    <p:sldId id="293" r:id="rId24"/>
    <p:sldId id="295" r:id="rId25"/>
    <p:sldId id="297" r:id="rId26"/>
    <p:sldId id="310" r:id="rId27"/>
    <p:sldId id="290" r:id="rId28"/>
    <p:sldId id="291" r:id="rId29"/>
    <p:sldId id="298" r:id="rId30"/>
    <p:sldId id="299" r:id="rId31"/>
    <p:sldId id="300" r:id="rId32"/>
    <p:sldId id="301" r:id="rId33"/>
    <p:sldId id="311" r:id="rId34"/>
    <p:sldId id="312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269" r:id="rId43"/>
  </p:sldIdLst>
  <p:sldSz cx="9144000" cy="6858000" type="screen4x3"/>
  <p:notesSz cx="6858000" cy="9144000"/>
  <p:defaultTextStyle>
    <a:defPPr>
      <a:defRPr lang="ru-RU"/>
    </a:defPPr>
    <a:lvl1pPr marL="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D99C3-73F8-4962-B3BB-7E88F881A778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0F6D1B-ECA0-49CA-902A-DC7F90D29B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840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32520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181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1A50A-1694-430C-A2AE-FF05ED7D06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110A-901F-4811-B99C-1AE60991DB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83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C1DB9-8789-4022-970B-DE9AAC0F010B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DF4AB-AE97-47BF-9EA3-E40481619DDA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5853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996C7-9328-4DEB-9730-9D109BADBA16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F20B4-5B02-4DD6-8D53-DD4743C04A1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580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9F06D-0068-4C0E-BE05-2AB86BCD8DDF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D0F49-4734-4F1F-A473-76B886B3147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6410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E819D-DE30-4450-A94A-73F9C2FB8EAD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0D0F9-9C44-4F92-A537-FBA872BE7E32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633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87D1A-B436-41CE-A2E8-F101ABEA8500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AFB07-4527-4CA8-AE96-42086B38FD5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41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BE218-C063-41C0-9C62-7DAA1D320696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AC88A-2CB6-4851-8D0E-10C955C0156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254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7DD87-D1AF-4571-B33D-FD7F8C1C742D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A6B91-722C-4BB7-99B1-5BE2A80835D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132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71107-6AF3-4252-A633-9C61B651732B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E25C3-C986-4EF7-B7DE-2FB1499D424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0914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66005-D329-4418-80AF-04DE39FAB42B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DB71-468E-4EFB-AF2D-A921A978DC05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8524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9473F-AF97-470A-98AA-7D0D7DDF6455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BD701-5DF9-4CA8-B437-516D556D73F1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8867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2F4B7-5611-4562-B413-CD900CBCA2F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F82B7-2757-4C41-8F68-CE26E115F8D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2519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027FE-868E-4D4E-A1C3-118CF3AA4117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1C7C5-06A1-418B-A371-49457111741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222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85803-9D32-4333-A55F-A11A06E806D5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3D08E-8184-4B06-8881-C3AB02F99F62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7714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66738" y="17526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66738" y="39624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C044E-CDD0-46AC-88D4-282262AD7D3C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9F490-031C-4027-BC2F-062C71DF9C3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7354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3438" y="17526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3438" y="39624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1F323-6AC7-4219-A9FB-DBCE2D5FDFCE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80E94-D0C2-477E-B730-FA1A6F9EFDD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934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66738" y="17526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3438" y="17526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66738" y="39624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3438" y="39624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5284B-EADF-4222-A303-06C5274B2EE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17.10.2012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2E608-5C9D-4D85-A984-BD4BCF5AC0F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8242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940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6589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7093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086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3027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8602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526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47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 defTabSz="914400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295907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0997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679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331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>
                <a:gd name="T0" fmla="*/ 3193 w 5740"/>
                <a:gd name="T1" fmla="*/ 1816 h 3273"/>
                <a:gd name="T2" fmla="*/ 0 w 5740"/>
                <a:gd name="T3" fmla="*/ 0 h 3273"/>
                <a:gd name="T4" fmla="*/ 0 w 5740"/>
                <a:gd name="T5" fmla="*/ 522 h 3273"/>
                <a:gd name="T6" fmla="*/ 3037 w 5740"/>
                <a:gd name="T7" fmla="*/ 1978 h 3273"/>
                <a:gd name="T8" fmla="*/ 5740 w 5740"/>
                <a:gd name="T9" fmla="*/ 3273 h 3273"/>
                <a:gd name="T10" fmla="*/ 5740 w 5740"/>
                <a:gd name="T11" fmla="*/ 3267 h 3273"/>
                <a:gd name="T12" fmla="*/ 3193 w 5740"/>
                <a:gd name="T13" fmla="*/ 1816 h 3273"/>
                <a:gd name="T14" fmla="*/ 3193 w 5740"/>
                <a:gd name="T15" fmla="*/ 1816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1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>
                <a:gd name="T0" fmla="*/ 3163 w 5591"/>
                <a:gd name="T1" fmla="*/ 1714 h 3243"/>
                <a:gd name="T2" fmla="*/ 431 w 5591"/>
                <a:gd name="T3" fmla="*/ 0 h 3243"/>
                <a:gd name="T4" fmla="*/ 0 w 5591"/>
                <a:gd name="T5" fmla="*/ 0 h 3243"/>
                <a:gd name="T6" fmla="*/ 3086 w 5591"/>
                <a:gd name="T7" fmla="*/ 1786 h 3243"/>
                <a:gd name="T8" fmla="*/ 5591 w 5591"/>
                <a:gd name="T9" fmla="*/ 3243 h 3243"/>
                <a:gd name="T10" fmla="*/ 5591 w 5591"/>
                <a:gd name="T11" fmla="*/ 3237 h 3243"/>
                <a:gd name="T12" fmla="*/ 3163 w 5591"/>
                <a:gd name="T13" fmla="*/ 1714 h 3243"/>
                <a:gd name="T14" fmla="*/ 3163 w 5591"/>
                <a:gd name="T15" fmla="*/ 1714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1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>
                <a:gd name="T0" fmla="*/ 0 w 4042"/>
                <a:gd name="T1" fmla="*/ 156 h 192"/>
                <a:gd name="T2" fmla="*/ 4042 w 4042"/>
                <a:gd name="T3" fmla="*/ 192 h 192"/>
                <a:gd name="T4" fmla="*/ 4042 w 4042"/>
                <a:gd name="T5" fmla="*/ 144 h 192"/>
                <a:gd name="T6" fmla="*/ 0 w 4042"/>
                <a:gd name="T7" fmla="*/ 0 h 192"/>
                <a:gd name="T8" fmla="*/ 0 w 4042"/>
                <a:gd name="T9" fmla="*/ 156 h 192"/>
                <a:gd name="T10" fmla="*/ 0 w 4042"/>
                <a:gd name="T1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1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>
                <a:gd name="T0" fmla="*/ 1722 w 1722"/>
                <a:gd name="T1" fmla="*/ 66 h 66"/>
                <a:gd name="T2" fmla="*/ 1722 w 1722"/>
                <a:gd name="T3" fmla="*/ 60 h 66"/>
                <a:gd name="T4" fmla="*/ 0 w 1722"/>
                <a:gd name="T5" fmla="*/ 0 h 66"/>
                <a:gd name="T6" fmla="*/ 0 w 1722"/>
                <a:gd name="T7" fmla="*/ 48 h 66"/>
                <a:gd name="T8" fmla="*/ 1722 w 1722"/>
                <a:gd name="T9" fmla="*/ 66 h 66"/>
                <a:gd name="T10" fmla="*/ 1722 w 1722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1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>
                <a:gd name="T0" fmla="*/ 0 w 4789"/>
                <a:gd name="T1" fmla="*/ 329 h 329"/>
                <a:gd name="T2" fmla="*/ 4789 w 4789"/>
                <a:gd name="T3" fmla="*/ 77 h 329"/>
                <a:gd name="T4" fmla="*/ 4789 w 4789"/>
                <a:gd name="T5" fmla="*/ 0 h 329"/>
                <a:gd name="T6" fmla="*/ 0 w 4789"/>
                <a:gd name="T7" fmla="*/ 107 h 329"/>
                <a:gd name="T8" fmla="*/ 0 w 4789"/>
                <a:gd name="T9" fmla="*/ 329 h 329"/>
                <a:gd name="T10" fmla="*/ 0 w 4789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>
                <a:gd name="T0" fmla="*/ 975 w 975"/>
                <a:gd name="T1" fmla="*/ 48 h 101"/>
                <a:gd name="T2" fmla="*/ 975 w 975"/>
                <a:gd name="T3" fmla="*/ 0 h 101"/>
                <a:gd name="T4" fmla="*/ 0 w 975"/>
                <a:gd name="T5" fmla="*/ 24 h 101"/>
                <a:gd name="T6" fmla="*/ 0 w 975"/>
                <a:gd name="T7" fmla="*/ 101 h 101"/>
                <a:gd name="T8" fmla="*/ 975 w 975"/>
                <a:gd name="T9" fmla="*/ 48 h 101"/>
                <a:gd name="T10" fmla="*/ 975 w 975"/>
                <a:gd name="T11" fmla="*/ 4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>
                <a:gd name="T0" fmla="*/ 2141 w 2141"/>
                <a:gd name="T1" fmla="*/ 0 h 198"/>
                <a:gd name="T2" fmla="*/ 0 w 2141"/>
                <a:gd name="T3" fmla="*/ 156 h 198"/>
                <a:gd name="T4" fmla="*/ 0 w 2141"/>
                <a:gd name="T5" fmla="*/ 198 h 198"/>
                <a:gd name="T6" fmla="*/ 2141 w 2141"/>
                <a:gd name="T7" fmla="*/ 0 h 198"/>
                <a:gd name="T8" fmla="*/ 2141 w 2141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>
                <a:gd name="T0" fmla="*/ 0 w 3623"/>
                <a:gd name="T1" fmla="*/ 348 h 348"/>
                <a:gd name="T2" fmla="*/ 311 w 3623"/>
                <a:gd name="T3" fmla="*/ 348 h 348"/>
                <a:gd name="T4" fmla="*/ 3623 w 3623"/>
                <a:gd name="T5" fmla="*/ 42 h 348"/>
                <a:gd name="T6" fmla="*/ 3623 w 3623"/>
                <a:gd name="T7" fmla="*/ 0 h 348"/>
                <a:gd name="T8" fmla="*/ 0 w 3623"/>
                <a:gd name="T9" fmla="*/ 264 h 348"/>
                <a:gd name="T10" fmla="*/ 0 w 3623"/>
                <a:gd name="T11" fmla="*/ 348 h 348"/>
                <a:gd name="T12" fmla="*/ 0 w 3623"/>
                <a:gd name="T13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>
                <a:gd name="T0" fmla="*/ 2182 w 2517"/>
                <a:gd name="T1" fmla="*/ 276 h 276"/>
                <a:gd name="T2" fmla="*/ 2517 w 2517"/>
                <a:gd name="T3" fmla="*/ 204 h 276"/>
                <a:gd name="T4" fmla="*/ 2260 w 2517"/>
                <a:gd name="T5" fmla="*/ 0 h 276"/>
                <a:gd name="T6" fmla="*/ 0 w 2517"/>
                <a:gd name="T7" fmla="*/ 276 h 276"/>
                <a:gd name="T8" fmla="*/ 2182 w 2517"/>
                <a:gd name="T9" fmla="*/ 276 h 276"/>
                <a:gd name="T10" fmla="*/ 2182 w 2517"/>
                <a:gd name="T11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>
                <a:gd name="T0" fmla="*/ 1405 w 1405"/>
                <a:gd name="T1" fmla="*/ 126 h 378"/>
                <a:gd name="T2" fmla="*/ 1405 w 1405"/>
                <a:gd name="T3" fmla="*/ 0 h 378"/>
                <a:gd name="T4" fmla="*/ 0 w 1405"/>
                <a:gd name="T5" fmla="*/ 174 h 378"/>
                <a:gd name="T6" fmla="*/ 257 w 1405"/>
                <a:gd name="T7" fmla="*/ 378 h 378"/>
                <a:gd name="T8" fmla="*/ 1405 w 1405"/>
                <a:gd name="T9" fmla="*/ 126 h 378"/>
                <a:gd name="T10" fmla="*/ 1405 w 1405"/>
                <a:gd name="T11" fmla="*/ 12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>
                <a:gd name="T0" fmla="*/ 729 w 729"/>
                <a:gd name="T1" fmla="*/ 240 h 240"/>
                <a:gd name="T2" fmla="*/ 0 w 729"/>
                <a:gd name="T3" fmla="*/ 0 h 240"/>
                <a:gd name="T4" fmla="*/ 0 w 729"/>
                <a:gd name="T5" fmla="*/ 6 h 240"/>
                <a:gd name="T6" fmla="*/ 729 w 729"/>
                <a:gd name="T7" fmla="*/ 240 h 240"/>
                <a:gd name="T8" fmla="*/ 729 w 729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>
                <a:gd name="T0" fmla="*/ 0 w 5035"/>
                <a:gd name="T1" fmla="*/ 72 h 1672"/>
                <a:gd name="T2" fmla="*/ 5035 w 5035"/>
                <a:gd name="T3" fmla="*/ 1672 h 1672"/>
                <a:gd name="T4" fmla="*/ 5035 w 5035"/>
                <a:gd name="T5" fmla="*/ 1666 h 1672"/>
                <a:gd name="T6" fmla="*/ 0 w 5035"/>
                <a:gd name="T7" fmla="*/ 0 h 1672"/>
                <a:gd name="T8" fmla="*/ 0 w 5035"/>
                <a:gd name="T9" fmla="*/ 72 h 1672"/>
                <a:gd name="T10" fmla="*/ 0 w 5035"/>
                <a:gd name="T11" fmla="*/ 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>
                <a:gd name="T0" fmla="*/ 729 w 729"/>
                <a:gd name="T1" fmla="*/ 318 h 318"/>
                <a:gd name="T2" fmla="*/ 729 w 729"/>
                <a:gd name="T3" fmla="*/ 312 h 318"/>
                <a:gd name="T4" fmla="*/ 0 w 729"/>
                <a:gd name="T5" fmla="*/ 0 h 318"/>
                <a:gd name="T6" fmla="*/ 0 w 729"/>
                <a:gd name="T7" fmla="*/ 54 h 318"/>
                <a:gd name="T8" fmla="*/ 729 w 729"/>
                <a:gd name="T9" fmla="*/ 318 h 318"/>
                <a:gd name="T10" fmla="*/ 729 w 729"/>
                <a:gd name="T11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>
                <a:gd name="T0" fmla="*/ 0 w 5035"/>
                <a:gd name="T1" fmla="*/ 396 h 2188"/>
                <a:gd name="T2" fmla="*/ 5035 w 5035"/>
                <a:gd name="T3" fmla="*/ 2188 h 2188"/>
                <a:gd name="T4" fmla="*/ 5035 w 5035"/>
                <a:gd name="T5" fmla="*/ 2134 h 2188"/>
                <a:gd name="T6" fmla="*/ 0 w 5035"/>
                <a:gd name="T7" fmla="*/ 0 h 2188"/>
                <a:gd name="T8" fmla="*/ 0 w 5035"/>
                <a:gd name="T9" fmla="*/ 396 h 2188"/>
                <a:gd name="T10" fmla="*/ 0 w 5035"/>
                <a:gd name="T11" fmla="*/ 396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2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>
                <a:gd name="T0" fmla="*/ 0 w 3163"/>
                <a:gd name="T1" fmla="*/ 0 h 2727"/>
                <a:gd name="T2" fmla="*/ 3145 w 3163"/>
                <a:gd name="T3" fmla="*/ 2727 h 2727"/>
                <a:gd name="T4" fmla="*/ 3163 w 3163"/>
                <a:gd name="T5" fmla="*/ 2704 h 2727"/>
                <a:gd name="T6" fmla="*/ 102 w 3163"/>
                <a:gd name="T7" fmla="*/ 0 h 2727"/>
                <a:gd name="T8" fmla="*/ 0 w 3163"/>
                <a:gd name="T9" fmla="*/ 0 h 2727"/>
                <a:gd name="T10" fmla="*/ 0 w 3163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3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>
                <a:gd name="T0" fmla="*/ 323 w 323"/>
                <a:gd name="T1" fmla="*/ 299 h 299"/>
                <a:gd name="T2" fmla="*/ 323 w 323"/>
                <a:gd name="T3" fmla="*/ 263 h 299"/>
                <a:gd name="T4" fmla="*/ 18 w 323"/>
                <a:gd name="T5" fmla="*/ 0 h 299"/>
                <a:gd name="T6" fmla="*/ 0 w 323"/>
                <a:gd name="T7" fmla="*/ 23 h 299"/>
                <a:gd name="T8" fmla="*/ 323 w 323"/>
                <a:gd name="T9" fmla="*/ 299 h 299"/>
                <a:gd name="T10" fmla="*/ 323 w 323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3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>
                <a:gd name="T0" fmla="*/ 281 w 281"/>
                <a:gd name="T1" fmla="*/ 335 h 335"/>
                <a:gd name="T2" fmla="*/ 281 w 281"/>
                <a:gd name="T3" fmla="*/ 173 h 335"/>
                <a:gd name="T4" fmla="*/ 96 w 281"/>
                <a:gd name="T5" fmla="*/ 0 h 335"/>
                <a:gd name="T6" fmla="*/ 0 w 281"/>
                <a:gd name="T7" fmla="*/ 90 h 335"/>
                <a:gd name="T8" fmla="*/ 281 w 281"/>
                <a:gd name="T9" fmla="*/ 335 h 335"/>
                <a:gd name="T10" fmla="*/ 281 w 281"/>
                <a:gd name="T11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3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>
                <a:gd name="T0" fmla="*/ 0 w 3122"/>
                <a:gd name="T1" fmla="*/ 0 h 2680"/>
                <a:gd name="T2" fmla="*/ 3026 w 3122"/>
                <a:gd name="T3" fmla="*/ 2680 h 2680"/>
                <a:gd name="T4" fmla="*/ 3122 w 3122"/>
                <a:gd name="T5" fmla="*/ 2590 h 2680"/>
                <a:gd name="T6" fmla="*/ 383 w 3122"/>
                <a:gd name="T7" fmla="*/ 0 h 2680"/>
                <a:gd name="T8" fmla="*/ 0 w 3122"/>
                <a:gd name="T9" fmla="*/ 0 h 2680"/>
                <a:gd name="T10" fmla="*/ 0 w 3122"/>
                <a:gd name="T11" fmla="*/ 0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3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>
                <a:gd name="T0" fmla="*/ 132 w 132"/>
                <a:gd name="T1" fmla="*/ 132 h 132"/>
                <a:gd name="T2" fmla="*/ 0 w 132"/>
                <a:gd name="T3" fmla="*/ 0 h 132"/>
                <a:gd name="T4" fmla="*/ 0 w 132"/>
                <a:gd name="T5" fmla="*/ 0 h 132"/>
                <a:gd name="T6" fmla="*/ 132 w 132"/>
                <a:gd name="T7" fmla="*/ 132 h 132"/>
                <a:gd name="T8" fmla="*/ 132 w 132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3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>
                <a:gd name="T0" fmla="*/ 0 w 2517"/>
                <a:gd name="T1" fmla="*/ 0 h 2536"/>
                <a:gd name="T2" fmla="*/ 2517 w 2517"/>
                <a:gd name="T3" fmla="*/ 2536 h 2536"/>
                <a:gd name="T4" fmla="*/ 2517 w 2517"/>
                <a:gd name="T5" fmla="*/ 2536 h 2536"/>
                <a:gd name="T6" fmla="*/ 66 w 2517"/>
                <a:gd name="T7" fmla="*/ 0 h 2536"/>
                <a:gd name="T8" fmla="*/ 0 w 2517"/>
                <a:gd name="T9" fmla="*/ 0 h 2536"/>
                <a:gd name="T10" fmla="*/ 0 w 2517"/>
                <a:gd name="T11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3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>
                <a:gd name="T0" fmla="*/ 0 w 2200"/>
                <a:gd name="T1" fmla="*/ 0 h 2482"/>
                <a:gd name="T2" fmla="*/ 2188 w 2200"/>
                <a:gd name="T3" fmla="*/ 2482 h 2482"/>
                <a:gd name="T4" fmla="*/ 2200 w 2200"/>
                <a:gd name="T5" fmla="*/ 2476 h 2482"/>
                <a:gd name="T6" fmla="*/ 317 w 2200"/>
                <a:gd name="T7" fmla="*/ 0 h 2482"/>
                <a:gd name="T8" fmla="*/ 0 w 2200"/>
                <a:gd name="T9" fmla="*/ 0 h 2482"/>
                <a:gd name="T10" fmla="*/ 0 w 2200"/>
                <a:gd name="T11" fmla="*/ 0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3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>
                <a:gd name="T0" fmla="*/ 84 w 84"/>
                <a:gd name="T1" fmla="*/ 96 h 96"/>
                <a:gd name="T2" fmla="*/ 84 w 84"/>
                <a:gd name="T3" fmla="*/ 90 h 96"/>
                <a:gd name="T4" fmla="*/ 12 w 84"/>
                <a:gd name="T5" fmla="*/ 0 h 96"/>
                <a:gd name="T6" fmla="*/ 0 w 84"/>
                <a:gd name="T7" fmla="*/ 6 h 96"/>
                <a:gd name="T8" fmla="*/ 84 w 84"/>
                <a:gd name="T9" fmla="*/ 96 h 96"/>
                <a:gd name="T10" fmla="*/ 84 w 84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3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>
                <a:gd name="T0" fmla="*/ 155 w 155"/>
                <a:gd name="T1" fmla="*/ 516 h 516"/>
                <a:gd name="T2" fmla="*/ 155 w 155"/>
                <a:gd name="T3" fmla="*/ 204 h 516"/>
                <a:gd name="T4" fmla="*/ 77 w 155"/>
                <a:gd name="T5" fmla="*/ 0 h 516"/>
                <a:gd name="T6" fmla="*/ 0 w 155"/>
                <a:gd name="T7" fmla="*/ 192 h 516"/>
                <a:gd name="T8" fmla="*/ 155 w 155"/>
                <a:gd name="T9" fmla="*/ 516 h 516"/>
                <a:gd name="T10" fmla="*/ 155 w 155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3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>
                <a:gd name="T0" fmla="*/ 0 w 574"/>
                <a:gd name="T1" fmla="*/ 0 h 1043"/>
                <a:gd name="T2" fmla="*/ 497 w 574"/>
                <a:gd name="T3" fmla="*/ 1043 h 1043"/>
                <a:gd name="T4" fmla="*/ 574 w 574"/>
                <a:gd name="T5" fmla="*/ 851 h 1043"/>
                <a:gd name="T6" fmla="*/ 251 w 574"/>
                <a:gd name="T7" fmla="*/ 0 h 1043"/>
                <a:gd name="T8" fmla="*/ 0 w 574"/>
                <a:gd name="T9" fmla="*/ 0 h 1043"/>
                <a:gd name="T10" fmla="*/ 0 w 574"/>
                <a:gd name="T11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3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>
                <a:gd name="T0" fmla="*/ 144 w 341"/>
                <a:gd name="T1" fmla="*/ 0 h 797"/>
                <a:gd name="T2" fmla="*/ 0 w 341"/>
                <a:gd name="T3" fmla="*/ 0 h 797"/>
                <a:gd name="T4" fmla="*/ 287 w 341"/>
                <a:gd name="T5" fmla="*/ 797 h 797"/>
                <a:gd name="T6" fmla="*/ 341 w 341"/>
                <a:gd name="T7" fmla="*/ 653 h 797"/>
                <a:gd name="T8" fmla="*/ 144 w 341"/>
                <a:gd name="T9" fmla="*/ 0 h 797"/>
                <a:gd name="T10" fmla="*/ 144 w 341"/>
                <a:gd name="T11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4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>
                <a:gd name="T0" fmla="*/ 0 w 60"/>
                <a:gd name="T1" fmla="*/ 144 h 312"/>
                <a:gd name="T2" fmla="*/ 60 w 60"/>
                <a:gd name="T3" fmla="*/ 312 h 312"/>
                <a:gd name="T4" fmla="*/ 60 w 60"/>
                <a:gd name="T5" fmla="*/ 6 h 312"/>
                <a:gd name="T6" fmla="*/ 54 w 60"/>
                <a:gd name="T7" fmla="*/ 0 h 312"/>
                <a:gd name="T8" fmla="*/ 0 w 60"/>
                <a:gd name="T9" fmla="*/ 144 h 312"/>
                <a:gd name="T10" fmla="*/ 0 w 60"/>
                <a:gd name="T11" fmla="*/ 14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4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>
                <a:gd name="T0" fmla="*/ 0 w 5740"/>
                <a:gd name="T1" fmla="*/ 371 h 1864"/>
                <a:gd name="T2" fmla="*/ 5740 w 5740"/>
                <a:gd name="T3" fmla="*/ 1864 h 1864"/>
                <a:gd name="T4" fmla="*/ 5740 w 5740"/>
                <a:gd name="T5" fmla="*/ 1834 h 1864"/>
                <a:gd name="T6" fmla="*/ 0 w 5740"/>
                <a:gd name="T7" fmla="*/ 0 h 1864"/>
                <a:gd name="T8" fmla="*/ 0 w 5740"/>
                <a:gd name="T9" fmla="*/ 371 h 1864"/>
                <a:gd name="T10" fmla="*/ 0 w 5740"/>
                <a:gd name="T11" fmla="*/ 371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4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4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>
                <a:gd name="T0" fmla="*/ 0 w 5740"/>
                <a:gd name="T1" fmla="*/ 366 h 1337"/>
                <a:gd name="T2" fmla="*/ 5740 w 5740"/>
                <a:gd name="T3" fmla="*/ 1337 h 1337"/>
                <a:gd name="T4" fmla="*/ 5740 w 5740"/>
                <a:gd name="T5" fmla="*/ 1331 h 1337"/>
                <a:gd name="T6" fmla="*/ 0 w 5740"/>
                <a:gd name="T7" fmla="*/ 0 h 1337"/>
                <a:gd name="T8" fmla="*/ 0 w 5740"/>
                <a:gd name="T9" fmla="*/ 366 h 1337"/>
                <a:gd name="T10" fmla="*/ 0 w 5740"/>
                <a:gd name="T11" fmla="*/ 36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4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>
                <a:gd name="T0" fmla="*/ 0 w 5740"/>
                <a:gd name="T1" fmla="*/ 48 h 414"/>
                <a:gd name="T2" fmla="*/ 5740 w 5740"/>
                <a:gd name="T3" fmla="*/ 414 h 414"/>
                <a:gd name="T4" fmla="*/ 5740 w 5740"/>
                <a:gd name="T5" fmla="*/ 402 h 414"/>
                <a:gd name="T6" fmla="*/ 0 w 5740"/>
                <a:gd name="T7" fmla="*/ 0 h 414"/>
                <a:gd name="T8" fmla="*/ 0 w 5740"/>
                <a:gd name="T9" fmla="*/ 48 h 414"/>
                <a:gd name="T10" fmla="*/ 0 w 5740"/>
                <a:gd name="T11" fmla="*/ 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4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>
                <a:gd name="T0" fmla="*/ 0 w 4448"/>
                <a:gd name="T1" fmla="*/ 0 h 3177"/>
                <a:gd name="T2" fmla="*/ 4448 w 4448"/>
                <a:gd name="T3" fmla="*/ 3177 h 3177"/>
                <a:gd name="T4" fmla="*/ 4448 w 4448"/>
                <a:gd name="T5" fmla="*/ 3153 h 3177"/>
                <a:gd name="T6" fmla="*/ 125 w 4448"/>
                <a:gd name="T7" fmla="*/ 0 h 3177"/>
                <a:gd name="T8" fmla="*/ 0 w 4448"/>
                <a:gd name="T9" fmla="*/ 0 h 3177"/>
                <a:gd name="T10" fmla="*/ 0 w 4448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4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>
                <a:gd name="T0" fmla="*/ 0 w 2428"/>
                <a:gd name="T1" fmla="*/ 0 h 2614"/>
                <a:gd name="T2" fmla="*/ 2428 w 2428"/>
                <a:gd name="T3" fmla="*/ 2614 h 2614"/>
                <a:gd name="T4" fmla="*/ 2428 w 2428"/>
                <a:gd name="T5" fmla="*/ 2608 h 2614"/>
                <a:gd name="T6" fmla="*/ 66 w 2428"/>
                <a:gd name="T7" fmla="*/ 0 h 2614"/>
                <a:gd name="T8" fmla="*/ 0 w 2428"/>
                <a:gd name="T9" fmla="*/ 0 h 2614"/>
                <a:gd name="T10" fmla="*/ 0 w 2428"/>
                <a:gd name="T1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4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>
                <a:gd name="T0" fmla="*/ 485 w 1800"/>
                <a:gd name="T1" fmla="*/ 0 h 2464"/>
                <a:gd name="T2" fmla="*/ 0 w 1800"/>
                <a:gd name="T3" fmla="*/ 0 h 2464"/>
                <a:gd name="T4" fmla="*/ 1800 w 1800"/>
                <a:gd name="T5" fmla="*/ 2464 h 2464"/>
                <a:gd name="T6" fmla="*/ 1800 w 1800"/>
                <a:gd name="T7" fmla="*/ 2248 h 2464"/>
                <a:gd name="T8" fmla="*/ 1794 w 1800"/>
                <a:gd name="T9" fmla="*/ 2248 h 2464"/>
                <a:gd name="T10" fmla="*/ 485 w 1800"/>
                <a:gd name="T11" fmla="*/ 0 h 2464"/>
                <a:gd name="T12" fmla="*/ 485 w 1800"/>
                <a:gd name="T13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4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>
                <a:gd name="T0" fmla="*/ 0 w 1232"/>
                <a:gd name="T1" fmla="*/ 0 h 2074"/>
                <a:gd name="T2" fmla="*/ 1232 w 1232"/>
                <a:gd name="T3" fmla="*/ 2074 h 2074"/>
                <a:gd name="T4" fmla="*/ 1232 w 1232"/>
                <a:gd name="T5" fmla="*/ 2038 h 2074"/>
                <a:gd name="T6" fmla="*/ 42 w 1232"/>
                <a:gd name="T7" fmla="*/ 0 h 2074"/>
                <a:gd name="T8" fmla="*/ 0 w 1232"/>
                <a:gd name="T9" fmla="*/ 0 h 2074"/>
                <a:gd name="T10" fmla="*/ 0 w 1232"/>
                <a:gd name="T11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4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>
                <a:gd name="T0" fmla="*/ 0 w 1058"/>
                <a:gd name="T1" fmla="*/ 0 h 1936"/>
                <a:gd name="T2" fmla="*/ 1058 w 1058"/>
                <a:gd name="T3" fmla="*/ 1936 h 1936"/>
                <a:gd name="T4" fmla="*/ 1058 w 1058"/>
                <a:gd name="T5" fmla="*/ 1930 h 1936"/>
                <a:gd name="T6" fmla="*/ 54 w 1058"/>
                <a:gd name="T7" fmla="*/ 0 h 1936"/>
                <a:gd name="T8" fmla="*/ 0 w 1058"/>
                <a:gd name="T9" fmla="*/ 0 h 1936"/>
                <a:gd name="T10" fmla="*/ 0 w 1058"/>
                <a:gd name="T11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35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>
                <a:gd name="T0" fmla="*/ 771 w 771"/>
                <a:gd name="T1" fmla="*/ 1433 h 1487"/>
                <a:gd name="T2" fmla="*/ 42 w 771"/>
                <a:gd name="T3" fmla="*/ 0 h 1487"/>
                <a:gd name="T4" fmla="*/ 0 w 771"/>
                <a:gd name="T5" fmla="*/ 0 h 1487"/>
                <a:gd name="T6" fmla="*/ 771 w 771"/>
                <a:gd name="T7" fmla="*/ 1487 h 1487"/>
                <a:gd name="T8" fmla="*/ 771 w 771"/>
                <a:gd name="T9" fmla="*/ 1433 h 1487"/>
                <a:gd name="T10" fmla="*/ 771 w 771"/>
                <a:gd name="T11" fmla="*/ 143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1335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335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>
                  <a:gd name="T0" fmla="*/ 0 w 3659"/>
                  <a:gd name="T1" fmla="*/ 0 h 1313"/>
                  <a:gd name="T2" fmla="*/ 0 w 3659"/>
                  <a:gd name="T3" fmla="*/ 366 h 1313"/>
                  <a:gd name="T4" fmla="*/ 3635 w 3659"/>
                  <a:gd name="T5" fmla="*/ 1313 h 1313"/>
                  <a:gd name="T6" fmla="*/ 3647 w 3659"/>
                  <a:gd name="T7" fmla="*/ 1235 h 1313"/>
                  <a:gd name="T8" fmla="*/ 3659 w 3659"/>
                  <a:gd name="T9" fmla="*/ 1163 h 1313"/>
                  <a:gd name="T10" fmla="*/ 0 w 3659"/>
                  <a:gd name="T11" fmla="*/ 0 h 1313"/>
                  <a:gd name="T12" fmla="*/ 0 w 3659"/>
                  <a:gd name="T13" fmla="*/ 0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>
                  <a:gd name="T0" fmla="*/ 2105 w 2105"/>
                  <a:gd name="T1" fmla="*/ 665 h 695"/>
                  <a:gd name="T2" fmla="*/ 24 w 2105"/>
                  <a:gd name="T3" fmla="*/ 0 h 695"/>
                  <a:gd name="T4" fmla="*/ 12 w 2105"/>
                  <a:gd name="T5" fmla="*/ 72 h 695"/>
                  <a:gd name="T6" fmla="*/ 0 w 2105"/>
                  <a:gd name="T7" fmla="*/ 150 h 695"/>
                  <a:gd name="T8" fmla="*/ 2105 w 2105"/>
                  <a:gd name="T9" fmla="*/ 695 h 695"/>
                  <a:gd name="T10" fmla="*/ 2105 w 2105"/>
                  <a:gd name="T11" fmla="*/ 665 h 695"/>
                  <a:gd name="T12" fmla="*/ 2105 w 2105"/>
                  <a:gd name="T13" fmla="*/ 66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354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3355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356" name="Rectangle 4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3357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3358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CD0CCE4-D088-4A03-81BC-F445F08A5A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410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CA3F9-DCAB-4D13-94C5-ED2C4418338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2791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314AE4-0890-44E6-B403-ED43A66FC81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0585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5F0818-AF4F-4699-B47F-1F9CFB1E8BE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7129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28E886-8BF8-4728-AF68-9C031D9674E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0879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0F9CC-7B3F-49A5-93D8-EBD2D313E5C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5302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9EED7-2B02-419E-8534-1C7EA05AF272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9043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C8483-A26B-4998-9FE0-CE485C67690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118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A898E-CDC4-4FB1-8C09-D5AB037ED2D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7641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EAFC4-FDF2-47E4-9792-10F0717200D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8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1DC18-4BF6-4688-809A-0627BC12221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3889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2F002D1-82A2-42F7-BC64-B49F7EE952D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8778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D6578D4-A45F-48CB-AD15-957AC4DBB04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55826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6581182-E456-4B59-A613-32FA6F2C91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1513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E58D6E8-FC59-4C9B-A5AE-6DD8E0EEAC3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8607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511178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3788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5860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25360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703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87388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0137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04422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29623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2492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4493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5528B5D-228C-4B50-9F7E-BD13A3BA4C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65544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5545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5546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5547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65548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6554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55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55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55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55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65554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65555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5556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5557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65558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6555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56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56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56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56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65564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5565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94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utoUpdateAnimBg="0"/>
      <p:bldP spid="65540" grpId="0" build="p" autoUpdateAnimBg="0" advAuto="0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5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6554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125CE-08A2-4699-A04F-33BC83524E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9500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D0812-74B8-4769-9148-E40CEC3F8A5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2276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9A773-43EA-4F4F-92B9-C48061219EF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569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3C6B-249E-4FF3-8BE0-35DC811849F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48117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8CF2F-04D3-4B15-A39C-4C0676F967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5282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2BE3D-0201-4539-AE8F-9564C09B78C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6660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88C6F-5EB3-4187-A513-E13F1242C1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0166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BA233D-0E14-4D3C-9BF7-892EA3B866C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525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F1260-2D02-4E66-94E4-CE4B2D9AEB6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54479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6D442-287F-4849-88AE-92BB302D35E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99134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3271D-A3D6-486F-AE94-72BD35379F8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79884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504607"/>
      </p:ext>
    </p:extLst>
  </p:cSld>
  <p:clrMapOvr>
    <a:masterClrMapping/>
  </p:clrMapOvr>
  <p:transition>
    <p:push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9189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920401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95299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9952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582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8707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grpSp>
        <p:nvGrpSpPr>
          <p:cNvPr id="8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71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49528414"/>
      </p:ext>
    </p:extLst>
  </p:cSld>
  <p:clrMapOvr>
    <a:masterClrMapping/>
  </p:clrMapOvr>
  <p:transition>
    <p:push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160921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304264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4705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65829"/>
      </p:ext>
    </p:extLst>
  </p:cSld>
  <p:clrMapOvr>
    <a:masterClrMapping/>
  </p:clrMapOvr>
  <p:transition>
    <p:push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962539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8913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3601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57338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08304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669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25225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98933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766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41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F5046-130B-4949-BC8A-D18D4EACE243}" type="datetimeFigureOut">
              <a:rPr lang="ru-RU" smtClean="0"/>
              <a:pPr/>
              <a:t>17.10.2012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5" indent="-342865" algn="l" defTabSz="9143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3" indent="-285720" algn="l" defTabSz="91430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4" indent="-228577" algn="l" defTabSz="91430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7" indent="-228577" algn="l" defTabSz="91430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0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5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7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1A50A-1694-430C-A2AE-FF05ED7D06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2110A-901F-4811-B99C-1AE60991DB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6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30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5" indent="-342865" algn="l" defTabSz="9143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3" indent="-285720" algn="l" defTabSz="91430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4" indent="-228577" algn="l" defTabSz="91430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7" indent="-228577" algn="l" defTabSz="91430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0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5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7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6A173114-90B9-45BB-8B27-52C26E872E57}" type="datetimeFigureOut">
              <a:rPr lang="ru-RU" b="1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17.10.2012</a:t>
            </a:fld>
            <a:endParaRPr lang="ru-RU" b="1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2AE21E5-EB3B-4157-A8F7-99DE3CF861AA}" type="slidenum">
              <a:rPr lang="ru-RU" b="1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b="1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53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defTabSz="914400"/>
            <a:fld id="{51AF4F43-E3F1-4F15-8393-5CF032EFC3DB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 defTabSz="914400"/>
              <a:t>17.10.2012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defTabSz="914400"/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defTabSz="914400"/>
            <a:fld id="{11E23450-BB1F-4214-A810-B3E3CEC48BD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 defTabSz="914400"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62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2291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>
                <a:gd name="T0" fmla="*/ 3193 w 5740"/>
                <a:gd name="T1" fmla="*/ 1816 h 3273"/>
                <a:gd name="T2" fmla="*/ 0 w 5740"/>
                <a:gd name="T3" fmla="*/ 0 h 3273"/>
                <a:gd name="T4" fmla="*/ 0 w 5740"/>
                <a:gd name="T5" fmla="*/ 522 h 3273"/>
                <a:gd name="T6" fmla="*/ 3037 w 5740"/>
                <a:gd name="T7" fmla="*/ 1978 h 3273"/>
                <a:gd name="T8" fmla="*/ 5740 w 5740"/>
                <a:gd name="T9" fmla="*/ 3273 h 3273"/>
                <a:gd name="T10" fmla="*/ 5740 w 5740"/>
                <a:gd name="T11" fmla="*/ 3267 h 3273"/>
                <a:gd name="T12" fmla="*/ 3193 w 5740"/>
                <a:gd name="T13" fmla="*/ 1816 h 3273"/>
                <a:gd name="T14" fmla="*/ 3193 w 5740"/>
                <a:gd name="T15" fmla="*/ 1816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292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>
                <a:gd name="T0" fmla="*/ 3163 w 5591"/>
                <a:gd name="T1" fmla="*/ 1714 h 3243"/>
                <a:gd name="T2" fmla="*/ 431 w 5591"/>
                <a:gd name="T3" fmla="*/ 0 h 3243"/>
                <a:gd name="T4" fmla="*/ 0 w 5591"/>
                <a:gd name="T5" fmla="*/ 0 h 3243"/>
                <a:gd name="T6" fmla="*/ 3086 w 5591"/>
                <a:gd name="T7" fmla="*/ 1786 h 3243"/>
                <a:gd name="T8" fmla="*/ 5591 w 5591"/>
                <a:gd name="T9" fmla="*/ 3243 h 3243"/>
                <a:gd name="T10" fmla="*/ 5591 w 5591"/>
                <a:gd name="T11" fmla="*/ 3237 h 3243"/>
                <a:gd name="T12" fmla="*/ 3163 w 5591"/>
                <a:gd name="T13" fmla="*/ 1714 h 3243"/>
                <a:gd name="T14" fmla="*/ 3163 w 5591"/>
                <a:gd name="T15" fmla="*/ 1714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293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>
                <a:gd name="T0" fmla="*/ 0 w 4042"/>
                <a:gd name="T1" fmla="*/ 156 h 192"/>
                <a:gd name="T2" fmla="*/ 4042 w 4042"/>
                <a:gd name="T3" fmla="*/ 192 h 192"/>
                <a:gd name="T4" fmla="*/ 4042 w 4042"/>
                <a:gd name="T5" fmla="*/ 144 h 192"/>
                <a:gd name="T6" fmla="*/ 0 w 4042"/>
                <a:gd name="T7" fmla="*/ 0 h 192"/>
                <a:gd name="T8" fmla="*/ 0 w 4042"/>
                <a:gd name="T9" fmla="*/ 156 h 192"/>
                <a:gd name="T10" fmla="*/ 0 w 4042"/>
                <a:gd name="T1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294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>
                <a:gd name="T0" fmla="*/ 1722 w 1722"/>
                <a:gd name="T1" fmla="*/ 66 h 66"/>
                <a:gd name="T2" fmla="*/ 1722 w 1722"/>
                <a:gd name="T3" fmla="*/ 60 h 66"/>
                <a:gd name="T4" fmla="*/ 0 w 1722"/>
                <a:gd name="T5" fmla="*/ 0 h 66"/>
                <a:gd name="T6" fmla="*/ 0 w 1722"/>
                <a:gd name="T7" fmla="*/ 48 h 66"/>
                <a:gd name="T8" fmla="*/ 1722 w 1722"/>
                <a:gd name="T9" fmla="*/ 66 h 66"/>
                <a:gd name="T10" fmla="*/ 1722 w 1722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295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>
                <a:gd name="T0" fmla="*/ 0 w 4789"/>
                <a:gd name="T1" fmla="*/ 329 h 329"/>
                <a:gd name="T2" fmla="*/ 4789 w 4789"/>
                <a:gd name="T3" fmla="*/ 77 h 329"/>
                <a:gd name="T4" fmla="*/ 4789 w 4789"/>
                <a:gd name="T5" fmla="*/ 0 h 329"/>
                <a:gd name="T6" fmla="*/ 0 w 4789"/>
                <a:gd name="T7" fmla="*/ 107 h 329"/>
                <a:gd name="T8" fmla="*/ 0 w 4789"/>
                <a:gd name="T9" fmla="*/ 329 h 329"/>
                <a:gd name="T10" fmla="*/ 0 w 4789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296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>
                <a:gd name="T0" fmla="*/ 975 w 975"/>
                <a:gd name="T1" fmla="*/ 48 h 101"/>
                <a:gd name="T2" fmla="*/ 975 w 975"/>
                <a:gd name="T3" fmla="*/ 0 h 101"/>
                <a:gd name="T4" fmla="*/ 0 w 975"/>
                <a:gd name="T5" fmla="*/ 24 h 101"/>
                <a:gd name="T6" fmla="*/ 0 w 975"/>
                <a:gd name="T7" fmla="*/ 101 h 101"/>
                <a:gd name="T8" fmla="*/ 975 w 975"/>
                <a:gd name="T9" fmla="*/ 48 h 101"/>
                <a:gd name="T10" fmla="*/ 975 w 975"/>
                <a:gd name="T11" fmla="*/ 4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297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>
                <a:gd name="T0" fmla="*/ 2141 w 2141"/>
                <a:gd name="T1" fmla="*/ 0 h 198"/>
                <a:gd name="T2" fmla="*/ 0 w 2141"/>
                <a:gd name="T3" fmla="*/ 156 h 198"/>
                <a:gd name="T4" fmla="*/ 0 w 2141"/>
                <a:gd name="T5" fmla="*/ 198 h 198"/>
                <a:gd name="T6" fmla="*/ 2141 w 2141"/>
                <a:gd name="T7" fmla="*/ 0 h 198"/>
                <a:gd name="T8" fmla="*/ 2141 w 2141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298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>
                <a:gd name="T0" fmla="*/ 0 w 3623"/>
                <a:gd name="T1" fmla="*/ 348 h 348"/>
                <a:gd name="T2" fmla="*/ 311 w 3623"/>
                <a:gd name="T3" fmla="*/ 348 h 348"/>
                <a:gd name="T4" fmla="*/ 3623 w 3623"/>
                <a:gd name="T5" fmla="*/ 42 h 348"/>
                <a:gd name="T6" fmla="*/ 3623 w 3623"/>
                <a:gd name="T7" fmla="*/ 0 h 348"/>
                <a:gd name="T8" fmla="*/ 0 w 3623"/>
                <a:gd name="T9" fmla="*/ 264 h 348"/>
                <a:gd name="T10" fmla="*/ 0 w 3623"/>
                <a:gd name="T11" fmla="*/ 348 h 348"/>
                <a:gd name="T12" fmla="*/ 0 w 3623"/>
                <a:gd name="T13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299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>
                <a:gd name="T0" fmla="*/ 2182 w 2517"/>
                <a:gd name="T1" fmla="*/ 276 h 276"/>
                <a:gd name="T2" fmla="*/ 2517 w 2517"/>
                <a:gd name="T3" fmla="*/ 204 h 276"/>
                <a:gd name="T4" fmla="*/ 2260 w 2517"/>
                <a:gd name="T5" fmla="*/ 0 h 276"/>
                <a:gd name="T6" fmla="*/ 0 w 2517"/>
                <a:gd name="T7" fmla="*/ 276 h 276"/>
                <a:gd name="T8" fmla="*/ 2182 w 2517"/>
                <a:gd name="T9" fmla="*/ 276 h 276"/>
                <a:gd name="T10" fmla="*/ 2182 w 2517"/>
                <a:gd name="T11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00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>
                <a:gd name="T0" fmla="*/ 1405 w 1405"/>
                <a:gd name="T1" fmla="*/ 126 h 378"/>
                <a:gd name="T2" fmla="*/ 1405 w 1405"/>
                <a:gd name="T3" fmla="*/ 0 h 378"/>
                <a:gd name="T4" fmla="*/ 0 w 1405"/>
                <a:gd name="T5" fmla="*/ 174 h 378"/>
                <a:gd name="T6" fmla="*/ 257 w 1405"/>
                <a:gd name="T7" fmla="*/ 378 h 378"/>
                <a:gd name="T8" fmla="*/ 1405 w 1405"/>
                <a:gd name="T9" fmla="*/ 126 h 378"/>
                <a:gd name="T10" fmla="*/ 1405 w 1405"/>
                <a:gd name="T11" fmla="*/ 12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01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>
                <a:gd name="T0" fmla="*/ 729 w 729"/>
                <a:gd name="T1" fmla="*/ 240 h 240"/>
                <a:gd name="T2" fmla="*/ 0 w 729"/>
                <a:gd name="T3" fmla="*/ 0 h 240"/>
                <a:gd name="T4" fmla="*/ 0 w 729"/>
                <a:gd name="T5" fmla="*/ 6 h 240"/>
                <a:gd name="T6" fmla="*/ 729 w 729"/>
                <a:gd name="T7" fmla="*/ 240 h 240"/>
                <a:gd name="T8" fmla="*/ 729 w 729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02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>
                <a:gd name="T0" fmla="*/ 0 w 5035"/>
                <a:gd name="T1" fmla="*/ 72 h 1672"/>
                <a:gd name="T2" fmla="*/ 5035 w 5035"/>
                <a:gd name="T3" fmla="*/ 1672 h 1672"/>
                <a:gd name="T4" fmla="*/ 5035 w 5035"/>
                <a:gd name="T5" fmla="*/ 1666 h 1672"/>
                <a:gd name="T6" fmla="*/ 0 w 5035"/>
                <a:gd name="T7" fmla="*/ 0 h 1672"/>
                <a:gd name="T8" fmla="*/ 0 w 5035"/>
                <a:gd name="T9" fmla="*/ 72 h 1672"/>
                <a:gd name="T10" fmla="*/ 0 w 5035"/>
                <a:gd name="T11" fmla="*/ 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03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>
                <a:gd name="T0" fmla="*/ 729 w 729"/>
                <a:gd name="T1" fmla="*/ 318 h 318"/>
                <a:gd name="T2" fmla="*/ 729 w 729"/>
                <a:gd name="T3" fmla="*/ 312 h 318"/>
                <a:gd name="T4" fmla="*/ 0 w 729"/>
                <a:gd name="T5" fmla="*/ 0 h 318"/>
                <a:gd name="T6" fmla="*/ 0 w 729"/>
                <a:gd name="T7" fmla="*/ 54 h 318"/>
                <a:gd name="T8" fmla="*/ 729 w 729"/>
                <a:gd name="T9" fmla="*/ 318 h 318"/>
                <a:gd name="T10" fmla="*/ 729 w 729"/>
                <a:gd name="T11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04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>
                <a:gd name="T0" fmla="*/ 0 w 5035"/>
                <a:gd name="T1" fmla="*/ 396 h 2188"/>
                <a:gd name="T2" fmla="*/ 5035 w 5035"/>
                <a:gd name="T3" fmla="*/ 2188 h 2188"/>
                <a:gd name="T4" fmla="*/ 5035 w 5035"/>
                <a:gd name="T5" fmla="*/ 2134 h 2188"/>
                <a:gd name="T6" fmla="*/ 0 w 5035"/>
                <a:gd name="T7" fmla="*/ 0 h 2188"/>
                <a:gd name="T8" fmla="*/ 0 w 5035"/>
                <a:gd name="T9" fmla="*/ 396 h 2188"/>
                <a:gd name="T10" fmla="*/ 0 w 5035"/>
                <a:gd name="T11" fmla="*/ 396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05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>
                <a:gd name="T0" fmla="*/ 0 w 3163"/>
                <a:gd name="T1" fmla="*/ 0 h 2727"/>
                <a:gd name="T2" fmla="*/ 3145 w 3163"/>
                <a:gd name="T3" fmla="*/ 2727 h 2727"/>
                <a:gd name="T4" fmla="*/ 3163 w 3163"/>
                <a:gd name="T5" fmla="*/ 2704 h 2727"/>
                <a:gd name="T6" fmla="*/ 102 w 3163"/>
                <a:gd name="T7" fmla="*/ 0 h 2727"/>
                <a:gd name="T8" fmla="*/ 0 w 3163"/>
                <a:gd name="T9" fmla="*/ 0 h 2727"/>
                <a:gd name="T10" fmla="*/ 0 w 3163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06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>
                <a:gd name="T0" fmla="*/ 323 w 323"/>
                <a:gd name="T1" fmla="*/ 299 h 299"/>
                <a:gd name="T2" fmla="*/ 323 w 323"/>
                <a:gd name="T3" fmla="*/ 263 h 299"/>
                <a:gd name="T4" fmla="*/ 18 w 323"/>
                <a:gd name="T5" fmla="*/ 0 h 299"/>
                <a:gd name="T6" fmla="*/ 0 w 323"/>
                <a:gd name="T7" fmla="*/ 23 h 299"/>
                <a:gd name="T8" fmla="*/ 323 w 323"/>
                <a:gd name="T9" fmla="*/ 299 h 299"/>
                <a:gd name="T10" fmla="*/ 323 w 323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07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>
                <a:gd name="T0" fmla="*/ 281 w 281"/>
                <a:gd name="T1" fmla="*/ 335 h 335"/>
                <a:gd name="T2" fmla="*/ 281 w 281"/>
                <a:gd name="T3" fmla="*/ 173 h 335"/>
                <a:gd name="T4" fmla="*/ 96 w 281"/>
                <a:gd name="T5" fmla="*/ 0 h 335"/>
                <a:gd name="T6" fmla="*/ 0 w 281"/>
                <a:gd name="T7" fmla="*/ 90 h 335"/>
                <a:gd name="T8" fmla="*/ 281 w 281"/>
                <a:gd name="T9" fmla="*/ 335 h 335"/>
                <a:gd name="T10" fmla="*/ 281 w 281"/>
                <a:gd name="T11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08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>
                <a:gd name="T0" fmla="*/ 0 w 3122"/>
                <a:gd name="T1" fmla="*/ 0 h 2680"/>
                <a:gd name="T2" fmla="*/ 3026 w 3122"/>
                <a:gd name="T3" fmla="*/ 2680 h 2680"/>
                <a:gd name="T4" fmla="*/ 3122 w 3122"/>
                <a:gd name="T5" fmla="*/ 2590 h 2680"/>
                <a:gd name="T6" fmla="*/ 383 w 3122"/>
                <a:gd name="T7" fmla="*/ 0 h 2680"/>
                <a:gd name="T8" fmla="*/ 0 w 3122"/>
                <a:gd name="T9" fmla="*/ 0 h 2680"/>
                <a:gd name="T10" fmla="*/ 0 w 3122"/>
                <a:gd name="T11" fmla="*/ 0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09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>
                <a:gd name="T0" fmla="*/ 132 w 132"/>
                <a:gd name="T1" fmla="*/ 132 h 132"/>
                <a:gd name="T2" fmla="*/ 0 w 132"/>
                <a:gd name="T3" fmla="*/ 0 h 132"/>
                <a:gd name="T4" fmla="*/ 0 w 132"/>
                <a:gd name="T5" fmla="*/ 0 h 132"/>
                <a:gd name="T6" fmla="*/ 132 w 132"/>
                <a:gd name="T7" fmla="*/ 132 h 132"/>
                <a:gd name="T8" fmla="*/ 132 w 132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10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>
                <a:gd name="T0" fmla="*/ 0 w 2517"/>
                <a:gd name="T1" fmla="*/ 0 h 2536"/>
                <a:gd name="T2" fmla="*/ 2517 w 2517"/>
                <a:gd name="T3" fmla="*/ 2536 h 2536"/>
                <a:gd name="T4" fmla="*/ 2517 w 2517"/>
                <a:gd name="T5" fmla="*/ 2536 h 2536"/>
                <a:gd name="T6" fmla="*/ 66 w 2517"/>
                <a:gd name="T7" fmla="*/ 0 h 2536"/>
                <a:gd name="T8" fmla="*/ 0 w 2517"/>
                <a:gd name="T9" fmla="*/ 0 h 2536"/>
                <a:gd name="T10" fmla="*/ 0 w 2517"/>
                <a:gd name="T11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11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>
                <a:gd name="T0" fmla="*/ 0 w 2200"/>
                <a:gd name="T1" fmla="*/ 0 h 2482"/>
                <a:gd name="T2" fmla="*/ 2188 w 2200"/>
                <a:gd name="T3" fmla="*/ 2482 h 2482"/>
                <a:gd name="T4" fmla="*/ 2200 w 2200"/>
                <a:gd name="T5" fmla="*/ 2476 h 2482"/>
                <a:gd name="T6" fmla="*/ 317 w 2200"/>
                <a:gd name="T7" fmla="*/ 0 h 2482"/>
                <a:gd name="T8" fmla="*/ 0 w 2200"/>
                <a:gd name="T9" fmla="*/ 0 h 2482"/>
                <a:gd name="T10" fmla="*/ 0 w 2200"/>
                <a:gd name="T11" fmla="*/ 0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12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>
                <a:gd name="T0" fmla="*/ 84 w 84"/>
                <a:gd name="T1" fmla="*/ 96 h 96"/>
                <a:gd name="T2" fmla="*/ 84 w 84"/>
                <a:gd name="T3" fmla="*/ 90 h 96"/>
                <a:gd name="T4" fmla="*/ 12 w 84"/>
                <a:gd name="T5" fmla="*/ 0 h 96"/>
                <a:gd name="T6" fmla="*/ 0 w 84"/>
                <a:gd name="T7" fmla="*/ 6 h 96"/>
                <a:gd name="T8" fmla="*/ 84 w 84"/>
                <a:gd name="T9" fmla="*/ 96 h 96"/>
                <a:gd name="T10" fmla="*/ 84 w 84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13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>
                <a:gd name="T0" fmla="*/ 155 w 155"/>
                <a:gd name="T1" fmla="*/ 516 h 516"/>
                <a:gd name="T2" fmla="*/ 155 w 155"/>
                <a:gd name="T3" fmla="*/ 204 h 516"/>
                <a:gd name="T4" fmla="*/ 77 w 155"/>
                <a:gd name="T5" fmla="*/ 0 h 516"/>
                <a:gd name="T6" fmla="*/ 0 w 155"/>
                <a:gd name="T7" fmla="*/ 192 h 516"/>
                <a:gd name="T8" fmla="*/ 155 w 155"/>
                <a:gd name="T9" fmla="*/ 516 h 516"/>
                <a:gd name="T10" fmla="*/ 155 w 155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14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>
                <a:gd name="T0" fmla="*/ 0 w 574"/>
                <a:gd name="T1" fmla="*/ 0 h 1043"/>
                <a:gd name="T2" fmla="*/ 497 w 574"/>
                <a:gd name="T3" fmla="*/ 1043 h 1043"/>
                <a:gd name="T4" fmla="*/ 574 w 574"/>
                <a:gd name="T5" fmla="*/ 851 h 1043"/>
                <a:gd name="T6" fmla="*/ 251 w 574"/>
                <a:gd name="T7" fmla="*/ 0 h 1043"/>
                <a:gd name="T8" fmla="*/ 0 w 574"/>
                <a:gd name="T9" fmla="*/ 0 h 1043"/>
                <a:gd name="T10" fmla="*/ 0 w 574"/>
                <a:gd name="T11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15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>
                <a:gd name="T0" fmla="*/ 144 w 341"/>
                <a:gd name="T1" fmla="*/ 0 h 797"/>
                <a:gd name="T2" fmla="*/ 0 w 341"/>
                <a:gd name="T3" fmla="*/ 0 h 797"/>
                <a:gd name="T4" fmla="*/ 287 w 341"/>
                <a:gd name="T5" fmla="*/ 797 h 797"/>
                <a:gd name="T6" fmla="*/ 341 w 341"/>
                <a:gd name="T7" fmla="*/ 653 h 797"/>
                <a:gd name="T8" fmla="*/ 144 w 341"/>
                <a:gd name="T9" fmla="*/ 0 h 797"/>
                <a:gd name="T10" fmla="*/ 144 w 341"/>
                <a:gd name="T11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16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>
                <a:gd name="T0" fmla="*/ 0 w 60"/>
                <a:gd name="T1" fmla="*/ 144 h 312"/>
                <a:gd name="T2" fmla="*/ 60 w 60"/>
                <a:gd name="T3" fmla="*/ 312 h 312"/>
                <a:gd name="T4" fmla="*/ 60 w 60"/>
                <a:gd name="T5" fmla="*/ 6 h 312"/>
                <a:gd name="T6" fmla="*/ 54 w 60"/>
                <a:gd name="T7" fmla="*/ 0 h 312"/>
                <a:gd name="T8" fmla="*/ 0 w 60"/>
                <a:gd name="T9" fmla="*/ 144 h 312"/>
                <a:gd name="T10" fmla="*/ 0 w 60"/>
                <a:gd name="T11" fmla="*/ 14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17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>
                <a:gd name="T0" fmla="*/ 0 w 5740"/>
                <a:gd name="T1" fmla="*/ 371 h 1864"/>
                <a:gd name="T2" fmla="*/ 5740 w 5740"/>
                <a:gd name="T3" fmla="*/ 1864 h 1864"/>
                <a:gd name="T4" fmla="*/ 5740 w 5740"/>
                <a:gd name="T5" fmla="*/ 1834 h 1864"/>
                <a:gd name="T6" fmla="*/ 0 w 5740"/>
                <a:gd name="T7" fmla="*/ 0 h 1864"/>
                <a:gd name="T8" fmla="*/ 0 w 5740"/>
                <a:gd name="T9" fmla="*/ 371 h 1864"/>
                <a:gd name="T10" fmla="*/ 0 w 5740"/>
                <a:gd name="T11" fmla="*/ 371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18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19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>
                <a:gd name="T0" fmla="*/ 0 w 5740"/>
                <a:gd name="T1" fmla="*/ 366 h 1337"/>
                <a:gd name="T2" fmla="*/ 5740 w 5740"/>
                <a:gd name="T3" fmla="*/ 1337 h 1337"/>
                <a:gd name="T4" fmla="*/ 5740 w 5740"/>
                <a:gd name="T5" fmla="*/ 1331 h 1337"/>
                <a:gd name="T6" fmla="*/ 0 w 5740"/>
                <a:gd name="T7" fmla="*/ 0 h 1337"/>
                <a:gd name="T8" fmla="*/ 0 w 5740"/>
                <a:gd name="T9" fmla="*/ 366 h 1337"/>
                <a:gd name="T10" fmla="*/ 0 w 5740"/>
                <a:gd name="T11" fmla="*/ 36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20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>
                <a:gd name="T0" fmla="*/ 0 w 5740"/>
                <a:gd name="T1" fmla="*/ 48 h 414"/>
                <a:gd name="T2" fmla="*/ 5740 w 5740"/>
                <a:gd name="T3" fmla="*/ 414 h 414"/>
                <a:gd name="T4" fmla="*/ 5740 w 5740"/>
                <a:gd name="T5" fmla="*/ 402 h 414"/>
                <a:gd name="T6" fmla="*/ 0 w 5740"/>
                <a:gd name="T7" fmla="*/ 0 h 414"/>
                <a:gd name="T8" fmla="*/ 0 w 5740"/>
                <a:gd name="T9" fmla="*/ 48 h 414"/>
                <a:gd name="T10" fmla="*/ 0 w 5740"/>
                <a:gd name="T11" fmla="*/ 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21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>
                <a:gd name="T0" fmla="*/ 0 w 4448"/>
                <a:gd name="T1" fmla="*/ 0 h 3177"/>
                <a:gd name="T2" fmla="*/ 4448 w 4448"/>
                <a:gd name="T3" fmla="*/ 3177 h 3177"/>
                <a:gd name="T4" fmla="*/ 4448 w 4448"/>
                <a:gd name="T5" fmla="*/ 3153 h 3177"/>
                <a:gd name="T6" fmla="*/ 125 w 4448"/>
                <a:gd name="T7" fmla="*/ 0 h 3177"/>
                <a:gd name="T8" fmla="*/ 0 w 4448"/>
                <a:gd name="T9" fmla="*/ 0 h 3177"/>
                <a:gd name="T10" fmla="*/ 0 w 4448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22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>
                <a:gd name="T0" fmla="*/ 0 w 2428"/>
                <a:gd name="T1" fmla="*/ 0 h 2614"/>
                <a:gd name="T2" fmla="*/ 2428 w 2428"/>
                <a:gd name="T3" fmla="*/ 2614 h 2614"/>
                <a:gd name="T4" fmla="*/ 2428 w 2428"/>
                <a:gd name="T5" fmla="*/ 2608 h 2614"/>
                <a:gd name="T6" fmla="*/ 66 w 2428"/>
                <a:gd name="T7" fmla="*/ 0 h 2614"/>
                <a:gd name="T8" fmla="*/ 0 w 2428"/>
                <a:gd name="T9" fmla="*/ 0 h 2614"/>
                <a:gd name="T10" fmla="*/ 0 w 2428"/>
                <a:gd name="T1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23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>
                <a:gd name="T0" fmla="*/ 485 w 1800"/>
                <a:gd name="T1" fmla="*/ 0 h 2464"/>
                <a:gd name="T2" fmla="*/ 0 w 1800"/>
                <a:gd name="T3" fmla="*/ 0 h 2464"/>
                <a:gd name="T4" fmla="*/ 1800 w 1800"/>
                <a:gd name="T5" fmla="*/ 2464 h 2464"/>
                <a:gd name="T6" fmla="*/ 1800 w 1800"/>
                <a:gd name="T7" fmla="*/ 2248 h 2464"/>
                <a:gd name="T8" fmla="*/ 1794 w 1800"/>
                <a:gd name="T9" fmla="*/ 2248 h 2464"/>
                <a:gd name="T10" fmla="*/ 485 w 1800"/>
                <a:gd name="T11" fmla="*/ 0 h 2464"/>
                <a:gd name="T12" fmla="*/ 485 w 1800"/>
                <a:gd name="T13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24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>
                <a:gd name="T0" fmla="*/ 0 w 1232"/>
                <a:gd name="T1" fmla="*/ 0 h 2074"/>
                <a:gd name="T2" fmla="*/ 1232 w 1232"/>
                <a:gd name="T3" fmla="*/ 2074 h 2074"/>
                <a:gd name="T4" fmla="*/ 1232 w 1232"/>
                <a:gd name="T5" fmla="*/ 2038 h 2074"/>
                <a:gd name="T6" fmla="*/ 42 w 1232"/>
                <a:gd name="T7" fmla="*/ 0 h 2074"/>
                <a:gd name="T8" fmla="*/ 0 w 1232"/>
                <a:gd name="T9" fmla="*/ 0 h 2074"/>
                <a:gd name="T10" fmla="*/ 0 w 1232"/>
                <a:gd name="T11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25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>
                <a:gd name="T0" fmla="*/ 0 w 1058"/>
                <a:gd name="T1" fmla="*/ 0 h 1936"/>
                <a:gd name="T2" fmla="*/ 1058 w 1058"/>
                <a:gd name="T3" fmla="*/ 1936 h 1936"/>
                <a:gd name="T4" fmla="*/ 1058 w 1058"/>
                <a:gd name="T5" fmla="*/ 1930 h 1936"/>
                <a:gd name="T6" fmla="*/ 54 w 1058"/>
                <a:gd name="T7" fmla="*/ 0 h 1936"/>
                <a:gd name="T8" fmla="*/ 0 w 1058"/>
                <a:gd name="T9" fmla="*/ 0 h 1936"/>
                <a:gd name="T10" fmla="*/ 0 w 1058"/>
                <a:gd name="T11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326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>
                <a:gd name="T0" fmla="*/ 771 w 771"/>
                <a:gd name="T1" fmla="*/ 1433 h 1487"/>
                <a:gd name="T2" fmla="*/ 42 w 771"/>
                <a:gd name="T3" fmla="*/ 0 h 1487"/>
                <a:gd name="T4" fmla="*/ 0 w 771"/>
                <a:gd name="T5" fmla="*/ 0 h 1487"/>
                <a:gd name="T6" fmla="*/ 771 w 771"/>
                <a:gd name="T7" fmla="*/ 1487 h 1487"/>
                <a:gd name="T8" fmla="*/ 771 w 771"/>
                <a:gd name="T9" fmla="*/ 1433 h 1487"/>
                <a:gd name="T10" fmla="*/ 771 w 771"/>
                <a:gd name="T11" fmla="*/ 143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12327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2328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>
                  <a:gd name="T0" fmla="*/ 0 w 3659"/>
                  <a:gd name="T1" fmla="*/ 0 h 1313"/>
                  <a:gd name="T2" fmla="*/ 0 w 3659"/>
                  <a:gd name="T3" fmla="*/ 366 h 1313"/>
                  <a:gd name="T4" fmla="*/ 3635 w 3659"/>
                  <a:gd name="T5" fmla="*/ 1313 h 1313"/>
                  <a:gd name="T6" fmla="*/ 3647 w 3659"/>
                  <a:gd name="T7" fmla="*/ 1235 h 1313"/>
                  <a:gd name="T8" fmla="*/ 3659 w 3659"/>
                  <a:gd name="T9" fmla="*/ 1163 h 1313"/>
                  <a:gd name="T10" fmla="*/ 0 w 3659"/>
                  <a:gd name="T11" fmla="*/ 0 h 1313"/>
                  <a:gd name="T12" fmla="*/ 0 w 3659"/>
                  <a:gd name="T13" fmla="*/ 0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9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>
                  <a:gd name="T0" fmla="*/ 2105 w 2105"/>
                  <a:gd name="T1" fmla="*/ 665 h 695"/>
                  <a:gd name="T2" fmla="*/ 24 w 2105"/>
                  <a:gd name="T3" fmla="*/ 0 h 695"/>
                  <a:gd name="T4" fmla="*/ 12 w 2105"/>
                  <a:gd name="T5" fmla="*/ 72 h 695"/>
                  <a:gd name="T6" fmla="*/ 0 w 2105"/>
                  <a:gd name="T7" fmla="*/ 150 h 695"/>
                  <a:gd name="T8" fmla="*/ 2105 w 2105"/>
                  <a:gd name="T9" fmla="*/ 695 h 695"/>
                  <a:gd name="T10" fmla="*/ 2105 w 2105"/>
                  <a:gd name="T11" fmla="*/ 665 h 695"/>
                  <a:gd name="T12" fmla="*/ 2105 w 2105"/>
                  <a:gd name="T13" fmla="*/ 66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330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33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332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2333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2334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DDE40F8-307F-41FA-AEF4-1B9AFDA658FA}" type="slidenum">
              <a:rPr lang="ru-RU" smtClean="0">
                <a:solidFill>
                  <a:srgbClr val="FFFFFF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52798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7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8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defTabSz="914400"/>
            <a:fld id="{5B106E36-FD25-4E2D-B0AA-010F637433A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 defTabSz="914400"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defTabSz="914400"/>
            <a:fld id="{725C68B6-61C2-468F-89AB-4B9F7531AA6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3885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09628F88-2463-4F3F-9CAA-1C5BBD073DF3}" type="slidenum">
              <a:rPr 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452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452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6452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64523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4524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4525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4526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4527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4528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4529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4530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4531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64532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64533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6453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3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3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64537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4538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4539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4540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64541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42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43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44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45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46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47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48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6454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6455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455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64552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64553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64554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4555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64556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57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58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59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60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61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62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4563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6456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2520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914400"/>
              <a:t>17.10.2012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1447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transition>
    <p:push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defTabSz="914400"/>
            <a:fld id="{AD0EE4C2-E359-4B3E-ABD7-5183E40030DB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 defTabSz="914400"/>
              <a:t>17.10.2012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defTabSz="914400"/>
            <a:fld id="{7365E3F9-1C3D-4C82-95D8-125AF3DFD90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5194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755576" y="3501008"/>
            <a:ext cx="7772400" cy="1224136"/>
          </a:xfrm>
        </p:spPr>
        <p:txBody>
          <a:bodyPr>
            <a:noAutofit/>
          </a:bodyPr>
          <a:lstStyle/>
          <a:p>
            <a:r>
              <a:rPr lang="ru-RU" sz="4800" b="1" dirty="0"/>
              <a:t>Метод проектов в системе интегрированных технологий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4077072"/>
            <a:ext cx="4640560" cy="2351112"/>
          </a:xfrm>
        </p:spPr>
        <p:txBody>
          <a:bodyPr>
            <a:normAutofit/>
          </a:bodyPr>
          <a:lstStyle/>
          <a:p>
            <a:endParaRPr lang="ru-RU" sz="1800" dirty="0"/>
          </a:p>
          <a:p>
            <a:endParaRPr lang="ru-RU" sz="1800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701970"/>
            <a:ext cx="8676456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spAutoFit/>
          </a:bodyPr>
          <a:lstStyle/>
          <a:p>
            <a:pPr indent="45080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Муниципальное  бюджетное образовательное учреждение МОУ «Ново-Ямская СОШ»</a:t>
            </a:r>
          </a:p>
          <a:p>
            <a:pPr indent="450803"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427985" y="4819508"/>
            <a:ext cx="455436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spAutoFit/>
          </a:bodyPr>
          <a:lstStyle/>
          <a:p>
            <a:pPr indent="450803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 выступления: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indent="45080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Краснокутская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indent="45080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Татьяна Сергеевна</a:t>
            </a:r>
          </a:p>
          <a:p>
            <a:pPr indent="45080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биологии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903640" y="116633"/>
            <a:ext cx="32403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spAutoFit/>
          </a:bodyPr>
          <a:lstStyle/>
          <a:p>
            <a:pPr indent="45080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МБОУ «Ново-Ямская СОШ»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923928" y="5949281"/>
            <a:ext cx="15476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spAutoFit/>
          </a:bodyPr>
          <a:lstStyle/>
          <a:p>
            <a:pPr indent="45080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г.Старица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indent="45080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2012 год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buNone/>
            </a:pPr>
            <a:r>
              <a:rPr lang="x-none" sz="2900">
                <a:latin typeface="Times New Roman" pitchFamily="18"/>
              </a:rPr>
              <a:t/>
            </a:r>
            <a:br>
              <a:rPr lang="x-none" sz="2900">
                <a:latin typeface="Times New Roman" pitchFamily="18"/>
              </a:rPr>
            </a:br>
            <a:r>
              <a:rPr lang="x-none" sz="2900">
                <a:latin typeface="Times New Roman" pitchFamily="18"/>
              </a:rPr>
              <a:t/>
            </a:r>
            <a:br>
              <a:rPr lang="x-none" sz="2900">
                <a:latin typeface="Times New Roman" pitchFamily="18"/>
              </a:rPr>
            </a:br>
            <a:r>
              <a:rPr lang="x-none" sz="2900">
                <a:latin typeface="Times New Roman" pitchFamily="18"/>
              </a:rPr>
              <a:t>Практическая работа №11. </a:t>
            </a:r>
            <a:br>
              <a:rPr lang="x-none" sz="2900">
                <a:latin typeface="Times New Roman" pitchFamily="18"/>
              </a:rPr>
            </a:br>
            <a:r>
              <a:rPr lang="x-none" sz="2900">
                <a:latin typeface="Times New Roman" pitchFamily="18"/>
              </a:rPr>
              <a:t>Знакомство с экологическими проблемами своей местности и путями их решения.</a:t>
            </a:r>
            <a:r>
              <a:rPr lang="x-none" smtClean="0"/>
              <a:t/>
            </a:r>
            <a:br>
              <a:rPr lang="x-none" smtClean="0"/>
            </a:br>
            <a:endParaRPr lang="x-none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-241666" y="-16383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1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Гончарное ремесло Тверской области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5429264"/>
            <a:ext cx="5072066" cy="1428736"/>
          </a:xfrm>
        </p:spPr>
        <p:txBody>
          <a:bodyPr>
            <a:normAutofit/>
          </a:bodyPr>
          <a:lstStyle/>
          <a:p>
            <a:r>
              <a:rPr lang="ru-RU" sz="1700" dirty="0" smtClean="0"/>
              <a:t>Выполнили: Нечаева Наталия, Захарова Софья</a:t>
            </a:r>
          </a:p>
          <a:p>
            <a:r>
              <a:rPr lang="ru-RU" sz="1700" dirty="0" smtClean="0"/>
              <a:t>Ученицы 9-А класса</a:t>
            </a:r>
          </a:p>
          <a:p>
            <a:r>
              <a:rPr lang="ru-RU" sz="1700" dirty="0" smtClean="0"/>
              <a:t>Ново-Ямской СОШ</a:t>
            </a:r>
          </a:p>
          <a:p>
            <a:r>
              <a:rPr lang="ru-RU" sz="1700" dirty="0" smtClean="0"/>
              <a:t>Преподаватель : Жукова Татьяна Викторовна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2530" name="Picture 2" descr="Картинка 2 из 29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785926"/>
            <a:ext cx="2643206" cy="3524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Картинка 64 из 298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214554"/>
            <a:ext cx="4370259" cy="2600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5644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Влияние сладкого на характер человека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Над проектом работали</a:t>
            </a:r>
            <a:r>
              <a:rPr lang="en-US" dirty="0" smtClean="0"/>
              <a:t>:</a:t>
            </a:r>
            <a:r>
              <a:rPr lang="ru-RU" dirty="0" smtClean="0"/>
              <a:t> Хромов Александр, Петров Михаил, Сысоев Георгий и Комисаров Станислав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000636"/>
            <a:ext cx="1500166" cy="150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786322"/>
            <a:ext cx="25717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0"/>
            <a:ext cx="23812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4643446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143248"/>
            <a:ext cx="1643064" cy="159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214290"/>
            <a:ext cx="1733541" cy="1300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0"/>
            <a:ext cx="1714512" cy="1769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478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0"/>
            <a:ext cx="9252520" cy="1417638"/>
          </a:xfrm>
        </p:spPr>
        <p:txBody>
          <a:bodyPr>
            <a:noAutofit/>
          </a:bodyPr>
          <a:lstStyle/>
          <a:p>
            <a:r>
              <a:rPr lang="ru-RU" sz="2800" u="sng" dirty="0" smtClean="0">
                <a:solidFill>
                  <a:schemeClr val="tx1"/>
                </a:solidFill>
              </a:rPr>
              <a:t>Результаты работы над проектами представляются на различных уровнях и занимают призовые места</a:t>
            </a:r>
            <a:endParaRPr lang="ru-RU" sz="2800" u="sng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Мои документы\Мои рисунки\2012-10-17\IMAGE00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44855">
            <a:off x="6020890" y="1834667"/>
            <a:ext cx="2777696" cy="385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и документы\Мои рисунки\2012-10-17\IMAGE00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07530">
            <a:off x="849278" y="1818156"/>
            <a:ext cx="2743520" cy="38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:\Грамота Чиликин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20888"/>
            <a:ext cx="3092875" cy="432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89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792088"/>
          </a:xfrm>
        </p:spPr>
        <p:txBody>
          <a:bodyPr/>
          <a:lstStyle/>
          <a:p>
            <a:r>
              <a:rPr lang="ru-RU" b="1" dirty="0" err="1" smtClean="0"/>
              <a:t>Каякина</a:t>
            </a:r>
            <a:r>
              <a:rPr lang="ru-RU" b="1" dirty="0" smtClean="0"/>
              <a:t> Н.Н., учитель географии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060848"/>
            <a:ext cx="9144000" cy="4797152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/>
              </a:rPr>
              <a:t>1)дневник путешествия по памятникам природы Старицкого района;</a:t>
            </a:r>
            <a:endParaRPr lang="ru-RU" b="1" dirty="0"/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/>
              </a:rPr>
              <a:t>2) проект создания паспорта памятника природы «Лес </a:t>
            </a:r>
            <a:r>
              <a:rPr lang="ru-RU" b="1" dirty="0" err="1">
                <a:latin typeface="Times New Roman"/>
              </a:rPr>
              <a:t>Сельцовские</a:t>
            </a:r>
            <a:r>
              <a:rPr lang="ru-RU" b="1" dirty="0">
                <a:latin typeface="Times New Roman"/>
              </a:rPr>
              <a:t> </a:t>
            </a:r>
            <a:r>
              <a:rPr lang="ru-RU" b="1" dirty="0" err="1">
                <a:latin typeface="Times New Roman"/>
              </a:rPr>
              <a:t>заломки</a:t>
            </a:r>
            <a:r>
              <a:rPr lang="ru-RU" b="1" dirty="0">
                <a:latin typeface="Times New Roman"/>
              </a:rPr>
              <a:t>»</a:t>
            </a:r>
            <a:endParaRPr lang="ru-RU" b="1" dirty="0"/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/>
              </a:rPr>
              <a:t>3) серия презентаций по теме «Культура Японии»</a:t>
            </a:r>
            <a:endParaRPr lang="ru-RU" b="1" dirty="0"/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/>
              </a:rPr>
              <a:t>4) серия путеводителей по странам Европы</a:t>
            </a:r>
            <a:endParaRPr lang="ru-RU" b="1" dirty="0"/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/>
              </a:rPr>
              <a:t>5) лоции при изучении темы «Океаны»</a:t>
            </a:r>
            <a:endParaRPr lang="ru-RU" b="1" dirty="0"/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/>
              </a:rPr>
              <a:t>6) создание карт-схем</a:t>
            </a:r>
            <a:endParaRPr lang="ru-RU" b="1" dirty="0"/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/>
              </a:rPr>
              <a:t>7) проект создание парка г. Старицы</a:t>
            </a:r>
            <a:endParaRPr lang="ru-RU" b="1" dirty="0"/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/>
              </a:rPr>
              <a:t>8</a:t>
            </a:r>
            <a:r>
              <a:rPr lang="ru-RU" b="1" dirty="0">
                <a:latin typeface="Times New Roman"/>
              </a:rPr>
              <a:t>) газета «Путешественники и исследователи Тверской Земли».</a:t>
            </a:r>
            <a:endParaRPr lang="ru-RU" b="1" dirty="0"/>
          </a:p>
          <a:p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2185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-59" y="-171450"/>
            <a:ext cx="9059130" cy="224312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700" dirty="0"/>
              <a:t>          </a:t>
            </a:r>
            <a:r>
              <a:rPr lang="ru-RU" sz="2000" dirty="0"/>
              <a:t>Муниципальное образовательное учреждение</a:t>
            </a:r>
            <a:br>
              <a:rPr lang="ru-RU" sz="2000" dirty="0"/>
            </a:br>
            <a:r>
              <a:rPr lang="ru-RU" sz="2000" dirty="0"/>
              <a:t>Ново – Ямская средняя школа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916113"/>
            <a:ext cx="9144000" cy="4584700"/>
          </a:xfrm>
        </p:spPr>
        <p:txBody>
          <a:bodyPr anchor="ctr"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   </a:t>
            </a:r>
            <a:endParaRPr lang="ru-RU" sz="2800" dirty="0" smtClean="0">
              <a:latin typeface="Arial" charset="0"/>
            </a:endParaRP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/>
              <a:t> </a:t>
            </a:r>
            <a:r>
              <a:rPr lang="ru-RU" sz="3600" dirty="0" smtClean="0"/>
              <a:t>Особо охраняемые природные  </a:t>
            </a: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600" dirty="0" smtClean="0"/>
              <a:t>   территории Старицкого района.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8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Arial" charset="0"/>
              </a:rPr>
              <a:t>Работу выполнила </a:t>
            </a:r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Arial" charset="0"/>
              </a:rPr>
              <a:t>ученица 9-В класса Денисова Юлия </a:t>
            </a:r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/>
              <a:t>                                  </a:t>
            </a:r>
            <a:r>
              <a:rPr lang="ru-RU" sz="1400" dirty="0" smtClean="0">
                <a:latin typeface="Arial" charset="0"/>
              </a:rPr>
              <a:t>Преподаватель учитель географии </a:t>
            </a:r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err="1" smtClean="0">
                <a:latin typeface="Arial" charset="0"/>
              </a:rPr>
              <a:t>Каякина</a:t>
            </a:r>
            <a:r>
              <a:rPr lang="ru-RU" sz="1400" dirty="0" smtClean="0">
                <a:latin typeface="Arial" charset="0"/>
              </a:rPr>
              <a:t> Надежда Николаевна</a:t>
            </a:r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Arial" charset="0"/>
              </a:rPr>
              <a:t>Консультант</a:t>
            </a:r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Arial" charset="0"/>
              </a:rPr>
              <a:t>Краснокутская Татьяна Сергеевна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000" dirty="0" smtClean="0"/>
          </a:p>
        </p:txBody>
      </p:sp>
    </p:spTree>
    <p:extLst>
      <p:ext uri="{BB962C8B-B14F-4D97-AF65-F5344CB8AC3E}">
        <p14:creationId xmlns:p14="http://schemas.microsoft.com/office/powerpoint/2010/main" val="885418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057400"/>
            <a:ext cx="8229600" cy="1828800"/>
          </a:xfrm>
        </p:spPr>
        <p:txBody>
          <a:bodyPr/>
          <a:lstStyle/>
          <a:p>
            <a:r>
              <a:rPr lang="ru-RU"/>
              <a:t>Гейши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4648200"/>
            <a:ext cx="6400800" cy="1752600"/>
          </a:xfrm>
        </p:spPr>
        <p:txBody>
          <a:bodyPr/>
          <a:lstStyle/>
          <a:p>
            <a:pPr algn="r"/>
            <a:r>
              <a:rPr lang="ru-RU" sz="3200"/>
              <a:t>Презентацию выполнила </a:t>
            </a:r>
          </a:p>
          <a:p>
            <a:pPr algn="r"/>
            <a:r>
              <a:rPr lang="ru-RU" sz="3200"/>
              <a:t>Климова Ксения,</a:t>
            </a:r>
          </a:p>
          <a:p>
            <a:pPr algn="r"/>
            <a:r>
              <a:rPr lang="ru-RU" sz="3200"/>
              <a:t>ученица 11 – А класса </a:t>
            </a:r>
          </a:p>
        </p:txBody>
      </p:sp>
    </p:spTree>
    <p:extLst>
      <p:ext uri="{BB962C8B-B14F-4D97-AF65-F5344CB8AC3E}">
        <p14:creationId xmlns:p14="http://schemas.microsoft.com/office/powerpoint/2010/main" val="35070968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/>
              <a:t>Архитектурно-природные памятники города Старица</a:t>
            </a:r>
            <a:br>
              <a:rPr lang="ru-RU" sz="4000" b="1" smtClean="0"/>
            </a:br>
            <a:endParaRPr lang="ru-RU" sz="4000" b="1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smtClean="0"/>
              <a:t>Выполнили: Ильина Анна, Васильева Екатерина, Петров Михаил учащиеся 8-А класса</a:t>
            </a:r>
          </a:p>
        </p:txBody>
      </p:sp>
    </p:spTree>
    <p:extLst>
      <p:ext uri="{BB962C8B-B14F-4D97-AF65-F5344CB8AC3E}">
        <p14:creationId xmlns:p14="http://schemas.microsoft.com/office/powerpoint/2010/main" val="2704202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работы над проектами представляются на различных уровнях и занимают призовые места</a:t>
            </a:r>
            <a:endParaRPr lang="ru-RU" sz="3600" b="1" dirty="0"/>
          </a:p>
        </p:txBody>
      </p:sp>
      <p:pic>
        <p:nvPicPr>
          <p:cNvPr id="2050" name="Picture 2" descr="D:\Мои документы\Мои рисунки\2012-10-16\IMAGE00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47346">
            <a:off x="6491612" y="2946418"/>
            <a:ext cx="2772997" cy="384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Мои документы\Мои рисунки\2012-10-16\IMAGE00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9777">
            <a:off x="274665" y="2895310"/>
            <a:ext cx="2551951" cy="353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Мои документы\Мои рисунки\2012-10-16\IMAGE00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95736" y="1614066"/>
            <a:ext cx="2811564" cy="389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Мои документы\Мои рисунки\2012-10-16\IMAGE00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44007" y="1844824"/>
            <a:ext cx="2645172" cy="366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9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4744"/>
            <a:ext cx="91440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Краснокутская Т.С., учитель биологии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88841"/>
            <a:ext cx="9144000" cy="4680520"/>
          </a:xfrm>
        </p:spPr>
        <p:txBody>
          <a:bodyPr>
            <a:noAutofit/>
          </a:bodyPr>
          <a:lstStyle/>
          <a:p>
            <a:pPr lvl="0"/>
            <a:r>
              <a:rPr lang="ru-RU" sz="2400" b="1" dirty="0"/>
              <a:t>серия мультимедийных презентаций  по теме «Расы человека»</a:t>
            </a:r>
          </a:p>
          <a:p>
            <a:pPr lvl="0"/>
            <a:r>
              <a:rPr lang="ru-RU" sz="2400" b="1" dirty="0"/>
              <a:t>серия мультимедийных презентаций по анатомии человека, блок «Первая помощь…»</a:t>
            </a:r>
          </a:p>
          <a:p>
            <a:pPr lvl="0"/>
            <a:r>
              <a:rPr lang="ru-RU" sz="2400" b="1" dirty="0"/>
              <a:t>Календарь на 2011-2012 год «Лекарственные растения Старицкого района»</a:t>
            </a:r>
          </a:p>
          <a:p>
            <a:pPr lvl="0"/>
            <a:r>
              <a:rPr lang="ru-RU" sz="2400" b="1" dirty="0"/>
              <a:t>Путеводитель  «Шагаем по страницам Красной книги…Старицкий район»</a:t>
            </a:r>
          </a:p>
          <a:p>
            <a:pPr lvl="0"/>
            <a:r>
              <a:rPr lang="ru-RU" sz="2400" b="1" dirty="0"/>
              <a:t>Бюллетень по теме «Останови пожары!»</a:t>
            </a:r>
          </a:p>
          <a:p>
            <a:pPr lvl="0"/>
            <a:r>
              <a:rPr lang="ru-RU" sz="2400" b="1" dirty="0"/>
              <a:t>Создание серии плакатов по теме «Если не мы, то кто???» (Природоохранная тематика)…</a:t>
            </a:r>
          </a:p>
          <a:p>
            <a:pPr lvl="0"/>
            <a:r>
              <a:rPr lang="ru-RU" sz="2400" b="1" dirty="0"/>
              <a:t>Создание тематических коллекций «Коллекция перьев», «Коллекция насекомых», Коллекция раковин моллюсков»</a:t>
            </a:r>
          </a:p>
        </p:txBody>
      </p:sp>
    </p:spTree>
    <p:extLst>
      <p:ext uri="{BB962C8B-B14F-4D97-AF65-F5344CB8AC3E}">
        <p14:creationId xmlns:p14="http://schemas.microsoft.com/office/powerpoint/2010/main" val="361998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Преимущества интегрированного обучения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496855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Интегрированные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уроки предполагают возможность вовлечения каждого учащегося в активный познавательный процесс, в котором на смену пассивному овладению знаниями приходит активная познавательная самостоятельная деятельность каждого учащегося. В данном случае каждый имеет возможность проявить себя в той области, которая ему ближе и применить на практике полученные знания. Такие уроки позволяют более чётко осознать, для каких целей эти знания могут быть применены.</a:t>
            </a:r>
            <a:endParaRPr lang="ru-RU" sz="2800" b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258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9"/>
            <a:ext cx="8686800" cy="5505476"/>
          </a:xfrm>
        </p:spPr>
        <p:txBody>
          <a:bodyPr>
            <a:normAutofit fontScale="40000" lnSpcReduction="20000"/>
          </a:bodyPr>
          <a:lstStyle/>
          <a:p>
            <a:pPr marL="95250" marR="95250" algn="ct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b="1" u="sng" dirty="0">
                <a:latin typeface="Arial"/>
                <a:ea typeface="Times New Roman"/>
                <a:cs typeface="Times New Roman"/>
              </a:rPr>
              <a:t>МУНИЦИПАЛЬНОЕ ОБРАЗОВАТЕЛЬНОЕ УЧРЕЖДЕНИЕ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ct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b="1" u="sng" dirty="0">
                <a:latin typeface="Arial"/>
                <a:ea typeface="Times New Roman"/>
                <a:cs typeface="Times New Roman"/>
              </a:rPr>
              <a:t>«НОВО-ЯМСКАЯ СОШ»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ct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3600" b="1" dirty="0">
                <a:latin typeface="Arial"/>
                <a:ea typeface="Times New Roman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ct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4800" b="1" dirty="0">
                <a:latin typeface="Arial"/>
                <a:ea typeface="Times New Roman"/>
                <a:cs typeface="Times New Roman"/>
              </a:rPr>
              <a:t>КАЛЕНДАРЬ</a:t>
            </a:r>
            <a:r>
              <a:rPr lang="ru-RU" sz="4800" b="1" dirty="0">
                <a:latin typeface="Algerian"/>
                <a:ea typeface="Times New Roman"/>
                <a:cs typeface="Arial"/>
              </a:rPr>
              <a:t> </a:t>
            </a:r>
            <a:r>
              <a:rPr lang="ru-RU" sz="4800" b="1" dirty="0">
                <a:latin typeface="Arial"/>
                <a:ea typeface="Times New Roman"/>
                <a:cs typeface="Times New Roman"/>
              </a:rPr>
              <a:t>НА</a:t>
            </a:r>
            <a:r>
              <a:rPr lang="ru-RU" sz="4800" b="1" dirty="0">
                <a:latin typeface="Algerian"/>
                <a:ea typeface="Times New Roman"/>
                <a:cs typeface="Arial"/>
              </a:rPr>
              <a:t> 2012 </a:t>
            </a:r>
            <a:r>
              <a:rPr lang="ru-RU" sz="4800" b="1" dirty="0">
                <a:latin typeface="Arial"/>
                <a:ea typeface="Times New Roman"/>
                <a:cs typeface="Times New Roman"/>
              </a:rPr>
              <a:t>ГОД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ct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8000" b="1" dirty="0">
                <a:latin typeface="Algerian"/>
                <a:ea typeface="Times New Roman"/>
                <a:cs typeface="Arial"/>
              </a:rPr>
              <a:t>«</a:t>
            </a:r>
            <a:r>
              <a:rPr lang="ru-RU" sz="8000" b="1" dirty="0">
                <a:latin typeface="Arial"/>
                <a:ea typeface="Times New Roman"/>
                <a:cs typeface="Times New Roman"/>
              </a:rPr>
              <a:t>РАСТЕНИЯ</a:t>
            </a:r>
            <a:r>
              <a:rPr lang="ru-RU" sz="8000" b="1" dirty="0">
                <a:latin typeface="Algerian"/>
                <a:ea typeface="Times New Roman"/>
                <a:cs typeface="Arial"/>
              </a:rPr>
              <a:t>-</a:t>
            </a:r>
            <a:r>
              <a:rPr lang="ru-RU" sz="8000" b="1" dirty="0">
                <a:latin typeface="Arial"/>
                <a:ea typeface="Times New Roman"/>
                <a:cs typeface="Times New Roman"/>
              </a:rPr>
              <a:t>ЛЕКАРИ</a:t>
            </a:r>
            <a:r>
              <a:rPr lang="ru-RU" sz="8000" b="1" dirty="0">
                <a:latin typeface="Algerian"/>
                <a:ea typeface="Times New Roman"/>
                <a:cs typeface="Arial"/>
              </a:rPr>
              <a:t> </a:t>
            </a:r>
            <a:r>
              <a:rPr lang="ru-RU" sz="8000" b="1" dirty="0">
                <a:latin typeface="Arial"/>
                <a:ea typeface="Times New Roman"/>
                <a:cs typeface="Times New Roman"/>
              </a:rPr>
              <a:t>СТАРИЦКОГО</a:t>
            </a:r>
            <a:r>
              <a:rPr lang="ru-RU" sz="8000" b="1" dirty="0">
                <a:latin typeface="Algerian"/>
                <a:ea typeface="Times New Roman"/>
                <a:cs typeface="Arial"/>
              </a:rPr>
              <a:t> </a:t>
            </a:r>
            <a:r>
              <a:rPr lang="ru-RU" sz="8000" b="1" dirty="0">
                <a:latin typeface="Arial"/>
                <a:ea typeface="Times New Roman"/>
                <a:cs typeface="Times New Roman"/>
              </a:rPr>
              <a:t>РАЙОНА</a:t>
            </a:r>
            <a:r>
              <a:rPr lang="ru-RU" sz="8000" b="1" dirty="0">
                <a:latin typeface="Algerian"/>
                <a:ea typeface="Times New Roman"/>
                <a:cs typeface="Arial"/>
              </a:rPr>
              <a:t>»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ct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3600" b="1" dirty="0">
                <a:latin typeface="Arial"/>
                <a:ea typeface="Times New Roman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b="1" u="sng" dirty="0">
                <a:latin typeface="Arial"/>
                <a:ea typeface="Times New Roman"/>
                <a:cs typeface="Times New Roman"/>
              </a:rPr>
              <a:t>Работу выполнила: Ермакова Виктория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b="1" u="sng" dirty="0">
                <a:latin typeface="Arial"/>
                <a:ea typeface="Times New Roman"/>
                <a:cs typeface="Times New Roman"/>
              </a:rPr>
              <a:t>ученица 5в класса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b="1" u="sng" dirty="0">
                <a:latin typeface="Arial"/>
                <a:ea typeface="Times New Roman"/>
                <a:cs typeface="Times New Roman"/>
              </a:rPr>
              <a:t>Руководитель: Краснокутская Т.С.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b="1" u="sng" dirty="0">
                <a:latin typeface="Arial"/>
                <a:ea typeface="Times New Roman"/>
                <a:cs typeface="Times New Roman"/>
              </a:rPr>
              <a:t>учитель биологии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ct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b="1" dirty="0">
                <a:latin typeface="Arial"/>
                <a:ea typeface="Times New Roman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pPr marL="95250" marR="95250" algn="ctr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b="1" u="sng" dirty="0">
                <a:latin typeface="Arial"/>
                <a:ea typeface="Times New Roman"/>
                <a:cs typeface="Times New Roman"/>
              </a:rPr>
              <a:t>Старица.2011.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758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963863"/>
            <a:ext cx="6400800" cy="820737"/>
          </a:xfrm>
        </p:spPr>
        <p:txBody>
          <a:bodyPr/>
          <a:lstStyle/>
          <a:p>
            <a:endParaRPr lang="ru-RU" b="1" i="1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486275"/>
            <a:ext cx="7924800" cy="1838325"/>
          </a:xfrm>
        </p:spPr>
        <p:txBody>
          <a:bodyPr/>
          <a:lstStyle/>
          <a:p>
            <a:pPr algn="r"/>
            <a:r>
              <a:rPr lang="ru-RU" sz="2400"/>
              <a:t>Тип Членистоногие</a:t>
            </a:r>
          </a:p>
          <a:p>
            <a:pPr algn="r"/>
            <a:endParaRPr lang="ru-RU" sz="2400"/>
          </a:p>
          <a:p>
            <a:pPr algn="r"/>
            <a:endParaRPr lang="ru-RU" sz="2400"/>
          </a:p>
          <a:p>
            <a:pPr algn="r"/>
            <a:r>
              <a:rPr lang="ru-RU" sz="2400"/>
              <a:t>Мастерук Ил.  7-б кл.</a:t>
            </a:r>
          </a:p>
          <a:p>
            <a:pPr algn="r"/>
            <a:endParaRPr lang="ru-RU" sz="2400"/>
          </a:p>
        </p:txBody>
      </p:sp>
      <p:pic>
        <p:nvPicPr>
          <p:cNvPr id="4103" name="Picture 7" descr="Картинка 6 из 293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667000"/>
            <a:ext cx="419100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1295400" y="533400"/>
            <a:ext cx="6781800" cy="25812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Ракообразные</a:t>
            </a:r>
          </a:p>
        </p:txBody>
      </p:sp>
    </p:spTree>
    <p:extLst>
      <p:ext uri="{BB962C8B-B14F-4D97-AF65-F5344CB8AC3E}">
        <p14:creationId xmlns:p14="http://schemas.microsoft.com/office/powerpoint/2010/main" val="356286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Гемофилия в царских семьях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2852936"/>
            <a:ext cx="4432300" cy="1752600"/>
          </a:xfrm>
        </p:spPr>
        <p:txBody>
          <a:bodyPr/>
          <a:lstStyle/>
          <a:p>
            <a:r>
              <a:rPr lang="ru-RU" dirty="0" smtClean="0"/>
              <a:t>Подготовила: Ткаченко Олеся 9-А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7065273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1643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Заболевания желудочно-кишечного тракта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500306"/>
            <a:ext cx="2238379" cy="4163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928802"/>
            <a:ext cx="2210390" cy="335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980386"/>
            <a:ext cx="2357454" cy="337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0705711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89248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3600" b="1" dirty="0" smtClean="0">
              <a:solidFill>
                <a:srgbClr val="FF0000"/>
              </a:solidFill>
              <a:latin typeface="Arial Black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sz="3600" b="1" dirty="0">
              <a:solidFill>
                <a:srgbClr val="FF0000"/>
              </a:solidFill>
              <a:latin typeface="Arial Black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sz="3600" b="1" dirty="0" smtClean="0">
              <a:solidFill>
                <a:srgbClr val="FF0000"/>
              </a:solidFill>
              <a:latin typeface="Arial Black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sz="3600" b="1" dirty="0">
              <a:solidFill>
                <a:srgbClr val="FF0000"/>
              </a:solidFill>
              <a:latin typeface="Arial Black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Arial Black"/>
                <a:ea typeface="Times New Roman"/>
              </a:rPr>
              <a:t>ШАГАЕМ </a:t>
            </a:r>
            <a:r>
              <a:rPr lang="ru-RU" sz="3600" b="1" dirty="0">
                <a:solidFill>
                  <a:srgbClr val="FF0000"/>
                </a:solidFill>
                <a:latin typeface="Arial Black"/>
                <a:ea typeface="Times New Roman"/>
              </a:rPr>
              <a:t>ПО СТРАНИЦАМ КРАСНОЙ КНИГИ: </a:t>
            </a:r>
            <a:endParaRPr lang="ru-RU" sz="12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Arial Black"/>
                <a:ea typeface="Times New Roman"/>
              </a:rPr>
              <a:t>ОКРЕСТНОСТИ ГОРОДА СТАРИЦЫ</a:t>
            </a:r>
            <a:endParaRPr lang="ru-RU" sz="12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800" i="1" dirty="0">
                <a:solidFill>
                  <a:srgbClr val="FF0000"/>
                </a:solidFill>
                <a:latin typeface="Times New Roman"/>
                <a:ea typeface="Times New Roman"/>
              </a:rPr>
              <a:t>(путеводитель для неравнодушных любителей природы)</a:t>
            </a:r>
            <a:endParaRPr lang="ru-RU" sz="1200" dirty="0"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Arial Black"/>
                <a:ea typeface="Times New Roman"/>
              </a:rPr>
              <a:t>Выполнила: Ученица 8б класса</a:t>
            </a:r>
            <a:endParaRPr lang="ru-RU" sz="1200" dirty="0"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dirty="0" err="1">
                <a:latin typeface="Arial Black"/>
                <a:ea typeface="Times New Roman"/>
              </a:rPr>
              <a:t>Брысина</a:t>
            </a:r>
            <a:r>
              <a:rPr lang="ru-RU" dirty="0">
                <a:latin typeface="Arial Black"/>
                <a:ea typeface="Times New Roman"/>
              </a:rPr>
              <a:t> Мария</a:t>
            </a:r>
            <a:endParaRPr lang="ru-RU" sz="1200" dirty="0"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Arial Black"/>
                <a:ea typeface="Times New Roman"/>
              </a:rPr>
              <a:t>Руководитель: Учитель химии </a:t>
            </a:r>
            <a:endParaRPr lang="ru-RU" sz="1200" dirty="0"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Arial Black"/>
                <a:ea typeface="Times New Roman"/>
              </a:rPr>
              <a:t>Краснокутская Татьяна Сергеевна</a:t>
            </a:r>
            <a:endParaRPr lang="ru-RU" sz="1200" dirty="0"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2200" dirty="0">
                <a:latin typeface="Arial Black"/>
                <a:ea typeface="Times New Roman"/>
              </a:rPr>
              <a:t> </a:t>
            </a:r>
            <a:endParaRPr lang="ru-RU" sz="12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Arial Black"/>
                <a:ea typeface="Times New Roman"/>
              </a:rPr>
              <a:t>Старица.2010г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285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prstClr val="black"/>
                </a:solidFill>
              </a:rPr>
              <a:t>Результаты работы над проектами представляются на различных уровнях и занимают призовые </a:t>
            </a:r>
            <a:r>
              <a:rPr lang="ru-RU" sz="3600" b="1" dirty="0" smtClean="0">
                <a:solidFill>
                  <a:prstClr val="black"/>
                </a:solidFill>
              </a:rPr>
              <a:t>места</a:t>
            </a:r>
            <a:endParaRPr lang="ru-RU" dirty="0"/>
          </a:p>
        </p:txBody>
      </p:sp>
      <p:pic>
        <p:nvPicPr>
          <p:cNvPr id="3076" name="Picture 4" descr="D:\Мои документы\Мои рисунки\2012-10-17\IMAGE00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42222">
            <a:off x="639918" y="2246478"/>
            <a:ext cx="2783884" cy="3860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Мои документы\Мои рисунки\2012-10-17\IMAGE00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92430">
            <a:off x="5970818" y="2230669"/>
            <a:ext cx="2811566" cy="389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M:\Краснокутская аттестация\грамоты для портфолио\Новая папка\2012-03-17\IMAGE00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31840" y="2015166"/>
            <a:ext cx="3223008" cy="449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38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Учителя естественно-научного цикла удачно представляют нашу школу на профессиональных конкурсах</a:t>
            </a:r>
            <a:endParaRPr lang="ru-RU" sz="3200" b="1" dirty="0"/>
          </a:p>
        </p:txBody>
      </p:sp>
      <p:pic>
        <p:nvPicPr>
          <p:cNvPr id="4098" name="Picture 2" descr="D:\Мои документы\Мои рисунки\2012-10-17\IMAGE00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62143">
            <a:off x="6581596" y="1528020"/>
            <a:ext cx="2034400" cy="282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ои документы\Мои рисунки\2012-10-17\IMAGE00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4143" y="1481630"/>
            <a:ext cx="2275649" cy="315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ои документы\Мои рисунки\2012-10-17\IMAGE00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17279" y="1485822"/>
            <a:ext cx="2186532" cy="303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ои документы\Мои рисунки\2012-10-17\IMAGE00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004956" y="3789040"/>
            <a:ext cx="2105436" cy="291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Мои документы\Мои рисунки\2012-10-16\IMAGE00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603811" y="3706237"/>
            <a:ext cx="2224849" cy="308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67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Преимущества проектного метода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556792"/>
            <a:ext cx="9036496" cy="5141167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b="1" i="1" dirty="0">
                <a:latin typeface="Times New Roman"/>
              </a:rPr>
              <a:t>Работа над проектами стимулирует познавательную внутреннюю мотивацию и способствует повышению интереса к предметам. </a:t>
            </a:r>
            <a:endParaRPr lang="ru-RU" b="1" i="1" dirty="0"/>
          </a:p>
          <a:p>
            <a:pPr>
              <a:buBlip>
                <a:blip r:embed="rId2"/>
              </a:buBlip>
            </a:pPr>
            <a:r>
              <a:rPr lang="ru-RU" b="1" i="1" dirty="0">
                <a:latin typeface="Times New Roman"/>
              </a:rPr>
              <a:t> </a:t>
            </a:r>
            <a:r>
              <a:rPr lang="ru-RU" b="1" i="1" dirty="0" smtClean="0">
                <a:latin typeface="Times New Roman"/>
                <a:ea typeface="Calibri"/>
              </a:rPr>
              <a:t>Работа </a:t>
            </a:r>
            <a:r>
              <a:rPr lang="ru-RU" b="1" i="1" dirty="0">
                <a:latin typeface="Times New Roman"/>
                <a:ea typeface="Calibri"/>
              </a:rPr>
              <a:t>над проектами повышает активность и самостоятельность разных по уровню развития и способностям учащихся.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28277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Преимущества проектного метода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Blip>
                <a:blip r:embed="rId2"/>
              </a:buBlip>
            </a:pPr>
            <a:r>
              <a:rPr lang="ru-RU" b="1" i="1" dirty="0" smtClean="0">
                <a:latin typeface="Times New Roman"/>
              </a:rPr>
              <a:t>Гуманистический </a:t>
            </a:r>
            <a:r>
              <a:rPr lang="ru-RU" b="1" i="1" dirty="0">
                <a:latin typeface="Times New Roman"/>
              </a:rPr>
              <a:t>смысл проектного обучения состоит в развитии творческого потенциала учащихся различных уровней развития, возможностей и индивидуальных особенностей. </a:t>
            </a:r>
            <a:endParaRPr lang="ru-RU" b="1" i="1" dirty="0"/>
          </a:p>
          <a:p>
            <a:pPr>
              <a:buBlip>
                <a:blip r:embed="rId2"/>
              </a:buBlip>
            </a:pPr>
            <a:r>
              <a:rPr lang="ru-RU" b="1" i="1" dirty="0" smtClean="0">
                <a:latin typeface="Times New Roman"/>
              </a:rPr>
              <a:t>У </a:t>
            </a:r>
            <a:r>
              <a:rPr lang="ru-RU" b="1" i="1" dirty="0">
                <a:latin typeface="Times New Roman"/>
              </a:rPr>
              <a:t>учащихся, выполняющих проекты, сформированы проектные умения работать в автономном режиме, что способствует развитию самостоятельности учащихся</a:t>
            </a:r>
            <a:endParaRPr lang="ru-RU" b="1" i="1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832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Преимущества проектного метода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ru-RU" b="1" i="1" dirty="0"/>
              <a:t>Повышается уровень активности школьников и качеств знаний в предметных областях.</a:t>
            </a:r>
          </a:p>
          <a:p>
            <a:pPr>
              <a:buBlip>
                <a:blip r:embed="rId2"/>
              </a:buBlip>
            </a:pPr>
            <a:r>
              <a:rPr lang="ru-RU" b="1" i="1" dirty="0" smtClean="0"/>
              <a:t>Обучающиеся </a:t>
            </a:r>
            <a:r>
              <a:rPr lang="ru-RU" b="1" i="1" dirty="0"/>
              <a:t>участвуют с проектами в различных районных, региональных и федеральных  научно-практических конференциях, Всероссийских конкурсах, где занимают призовые места и награждаются дипломами. </a:t>
            </a:r>
          </a:p>
        </p:txBody>
      </p:sp>
    </p:spTree>
    <p:extLst>
      <p:ext uri="{BB962C8B-B14F-4D97-AF65-F5344CB8AC3E}">
        <p14:creationId xmlns:p14="http://schemas.microsoft.com/office/powerpoint/2010/main" val="155047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58" y="1412776"/>
            <a:ext cx="9144000" cy="936104"/>
          </a:xfrm>
        </p:spPr>
        <p:txBody>
          <a:bodyPr>
            <a:normAutofit/>
          </a:bodyPr>
          <a:lstStyle/>
          <a:p>
            <a:r>
              <a:rPr lang="ru-RU" sz="3600" b="1" u="sng" dirty="0"/>
              <a:t>Метод проектов на интегрированных уроках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276873"/>
            <a:ext cx="9144000" cy="4581128"/>
          </a:xfrm>
        </p:spPr>
        <p:txBody>
          <a:bodyPr>
            <a:normAutofit/>
          </a:bodyPr>
          <a:lstStyle/>
          <a:p>
            <a:pPr marL="514297" indent="-514297">
              <a:buAutoNum type="arabicPeriod"/>
            </a:pPr>
            <a:r>
              <a:rPr lang="ru-RU" sz="2800" b="1" dirty="0"/>
              <a:t>Этот метод в условиях классно-урочной системы наиболее легко вписывается в учебный процесс</a:t>
            </a:r>
          </a:p>
          <a:p>
            <a:pPr marL="514297" indent="-514297">
              <a:buAutoNum type="arabicPeriod"/>
            </a:pPr>
            <a:r>
              <a:rPr lang="ru-RU" sz="2800" b="1" dirty="0"/>
              <a:t>Метод проектов обеспечивает не только успешное усвоение материала, но и интеллектуальное и нравственное развитие детей</a:t>
            </a:r>
          </a:p>
          <a:p>
            <a:pPr marL="514297" indent="-514297">
              <a:buAutoNum type="arabicPeriod"/>
            </a:pPr>
            <a:r>
              <a:rPr lang="ru-RU" sz="2800" b="1" dirty="0"/>
              <a:t>проектный метод развивает коммуникабельность</a:t>
            </a:r>
          </a:p>
          <a:p>
            <a:pPr marL="514297" indent="-514297">
              <a:buAutoNum type="arabicPeriod"/>
            </a:pPr>
            <a:r>
              <a:rPr lang="ru-RU" sz="2800" b="1" dirty="0"/>
              <a:t>Этот метод объединяет предметы, т.е. интегрирует их</a:t>
            </a:r>
          </a:p>
          <a:p>
            <a:pPr marL="514297" indent="-514297">
              <a:buAutoNum type="arabicPeriod"/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93599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40768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Проблемы развития и использования метода проектов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464496"/>
          </a:xfrm>
        </p:spPr>
        <p:txBody>
          <a:bodyPr>
            <a:noAutofit/>
          </a:bodyPr>
          <a:lstStyle/>
          <a:p>
            <a:pPr>
              <a:buBlip>
                <a:blip r:embed="rId2"/>
              </a:buBlip>
            </a:pPr>
            <a:r>
              <a:rPr lang="ru-RU" sz="2400" b="1" dirty="0">
                <a:latin typeface="+mj-lt"/>
              </a:rPr>
              <a:t>работа над проектом - объемная, кропотливая, особенно, если это — поиск информации, чтение научной литературы, написание рефератов, выполнение исследования. Возникает опасность перегрузки учащихся. </a:t>
            </a:r>
            <a:endParaRPr lang="ru-RU" sz="2400" b="1" dirty="0" smtClean="0">
              <a:latin typeface="+mj-lt"/>
            </a:endParaRPr>
          </a:p>
          <a:p>
            <a:pPr>
              <a:buBlip>
                <a:blip r:embed="rId2"/>
              </a:buBlip>
            </a:pPr>
            <a:r>
              <a:rPr lang="ru-RU" sz="2400" b="1" dirty="0" smtClean="0">
                <a:latin typeface="+mj-lt"/>
              </a:rPr>
              <a:t>иногда </a:t>
            </a:r>
            <a:r>
              <a:rPr lang="ru-RU" sz="2400" b="1" dirty="0">
                <a:latin typeface="+mj-lt"/>
              </a:rPr>
              <a:t>учащиеся с желанием, интересом начинают работу, но постепенно, столкнувшись с трудностями, бросают проект. </a:t>
            </a:r>
          </a:p>
          <a:p>
            <a:pPr>
              <a:buBlip>
                <a:blip r:embed="rId2"/>
              </a:buBlip>
            </a:pPr>
            <a:r>
              <a:rPr lang="ru-RU" sz="2400" b="1" dirty="0">
                <a:latin typeface="+mj-lt"/>
              </a:rPr>
              <a:t>совсем недостаточно современной научной литературы в школьном библиотечном </a:t>
            </a:r>
            <a:r>
              <a:rPr lang="ru-RU" sz="2400" b="1" dirty="0" smtClean="0">
                <a:latin typeface="+mj-lt"/>
              </a:rPr>
              <a:t>фонде</a:t>
            </a:r>
            <a:endParaRPr lang="ru-RU" sz="2400" b="1" dirty="0">
              <a:latin typeface="+mj-lt"/>
            </a:endParaRPr>
          </a:p>
          <a:p>
            <a:pPr>
              <a:buBlip>
                <a:blip r:embed="rId2"/>
              </a:buBlip>
            </a:pPr>
            <a:r>
              <a:rPr lang="ru-RU" sz="2400" b="1" dirty="0">
                <a:latin typeface="+mj-lt"/>
              </a:rPr>
              <a:t>недостаточное владение компьютерной грамотностью у учащихся основной школы</a:t>
            </a:r>
          </a:p>
          <a:p>
            <a:pPr>
              <a:buBlip>
                <a:blip r:embed="rId2"/>
              </a:buBlip>
            </a:pPr>
            <a:r>
              <a:rPr lang="ru-RU" sz="2400" b="1" dirty="0">
                <a:latin typeface="+mj-lt"/>
              </a:rPr>
              <a:t>недостаточно используются возможности современных компьютерных технологий в проектной </a:t>
            </a:r>
            <a:r>
              <a:rPr lang="ru-RU" sz="2400" b="1" dirty="0" smtClean="0">
                <a:latin typeface="+mj-lt"/>
              </a:rPr>
              <a:t>деятельности</a:t>
            </a:r>
            <a:endParaRPr lang="ru-RU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697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96536" cy="141763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Перспективы развития и использования метода проектов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1"/>
            <a:ext cx="8892480" cy="5257799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latin typeface="+mj-lt"/>
              </a:rPr>
              <a:t>увеличение доли проектов исследовательского характера;</a:t>
            </a:r>
          </a:p>
          <a:p>
            <a:r>
              <a:rPr lang="ru-RU" b="1" dirty="0">
                <a:latin typeface="+mj-lt"/>
              </a:rPr>
              <a:t>дальнейшее использование возможностей современных информационных технологий для создания проектов;</a:t>
            </a:r>
          </a:p>
          <a:p>
            <a:r>
              <a:rPr lang="ru-RU" b="1" dirty="0">
                <a:latin typeface="+mj-lt"/>
              </a:rPr>
              <a:t>участие в телекоммуникационных проектах и их организация;</a:t>
            </a:r>
          </a:p>
          <a:p>
            <a:r>
              <a:rPr lang="ru-RU" b="1" dirty="0">
                <a:latin typeface="+mj-lt"/>
              </a:rPr>
              <a:t>руководство старшеклассников, с развитыми проектными умениями, работой над проектами младших школьников;</a:t>
            </a:r>
          </a:p>
          <a:p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372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Перспективы развития и использования метода проектов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1"/>
            <a:ext cx="8820472" cy="5069159"/>
          </a:xfrm>
        </p:spPr>
        <p:txBody>
          <a:bodyPr>
            <a:normAutofit fontScale="92500"/>
          </a:bodyPr>
          <a:lstStyle/>
          <a:p>
            <a:r>
              <a:rPr lang="ru-RU" b="1" dirty="0">
                <a:latin typeface="+mj-lt"/>
              </a:rPr>
              <a:t>проведение семинаров-практикумов по организации проектной деятельности для педагогов школы, района, обмен опытом работы;</a:t>
            </a:r>
          </a:p>
          <a:p>
            <a:r>
              <a:rPr lang="ru-RU" b="1" dirty="0">
                <a:latin typeface="+mj-lt"/>
              </a:rPr>
              <a:t>участие в организации и проведении городского конкурса учебных проектов;</a:t>
            </a:r>
          </a:p>
          <a:p>
            <a:r>
              <a:rPr lang="ru-RU" b="1" dirty="0">
                <a:latin typeface="+mj-lt"/>
              </a:rPr>
              <a:t>разработка элективных курсов, уроков, семинаров предметного и межпредметного содержания для профильного обучения;</a:t>
            </a:r>
          </a:p>
          <a:p>
            <a:r>
              <a:rPr lang="ru-RU" b="1" dirty="0">
                <a:latin typeface="+mj-lt"/>
              </a:rPr>
              <a:t>участие в конкурсах инновационных проектов;</a:t>
            </a:r>
          </a:p>
          <a:p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074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Проект многогранен!</a:t>
            </a:r>
          </a:p>
          <a:p>
            <a:pPr marL="0" indent="0" algn="ctr">
              <a:buNone/>
            </a:pPr>
            <a:r>
              <a:rPr lang="ru-RU" sz="5400" b="1" dirty="0" smtClean="0"/>
              <a:t>Проект эффективен!</a:t>
            </a:r>
          </a:p>
          <a:p>
            <a:pPr marL="0" indent="0" algn="ctr">
              <a:buNone/>
            </a:pPr>
            <a:r>
              <a:rPr lang="ru-RU" sz="5400" b="1" dirty="0" smtClean="0"/>
              <a:t>Проект перспективен!</a:t>
            </a:r>
          </a:p>
          <a:p>
            <a:pPr marL="0" indent="0" algn="ctr">
              <a:buNone/>
            </a:pPr>
            <a:r>
              <a:rPr lang="ru-RU" sz="5400" b="1" dirty="0" smtClean="0"/>
              <a:t>Проект неисчерпаем!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419790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2594719"/>
          </a:xfrm>
        </p:spPr>
        <p:txBody>
          <a:bodyPr>
            <a:normAutofit/>
          </a:bodyPr>
          <a:lstStyle/>
          <a:p>
            <a:r>
              <a:rPr lang="ru-RU" sz="5400" b="1" dirty="0"/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628801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Типы проектов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915816" y="2492896"/>
            <a:ext cx="374441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400" b="1" dirty="0"/>
              <a:t>Количество участников</a:t>
            </a:r>
          </a:p>
        </p:txBody>
      </p:sp>
      <p:sp>
        <p:nvSpPr>
          <p:cNvPr id="9" name="Овал 8"/>
          <p:cNvSpPr/>
          <p:nvPr/>
        </p:nvSpPr>
        <p:spPr>
          <a:xfrm>
            <a:off x="467545" y="3993525"/>
            <a:ext cx="3543041" cy="13568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000" b="1" dirty="0"/>
              <a:t>индивидуальные</a:t>
            </a:r>
          </a:p>
        </p:txBody>
      </p:sp>
      <p:sp>
        <p:nvSpPr>
          <p:cNvPr id="11" name="Овал 10"/>
          <p:cNvSpPr/>
          <p:nvPr/>
        </p:nvSpPr>
        <p:spPr>
          <a:xfrm>
            <a:off x="5220072" y="4026250"/>
            <a:ext cx="352839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400" b="1" dirty="0"/>
              <a:t>групповые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881073" y="3284985"/>
            <a:ext cx="792088" cy="7085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724128" y="3284984"/>
            <a:ext cx="936104" cy="7412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90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224136"/>
          </a:xfrm>
        </p:spPr>
        <p:txBody>
          <a:bodyPr/>
          <a:lstStyle/>
          <a:p>
            <a:r>
              <a:rPr lang="ru-RU" b="1" dirty="0" smtClean="0"/>
              <a:t>Типы проектов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7" y="1556792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933818" y="2142682"/>
            <a:ext cx="3312368" cy="12241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3200" b="1" dirty="0"/>
              <a:t>по содержанию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43608" y="4056011"/>
            <a:ext cx="324036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800" b="1" dirty="0" err="1"/>
              <a:t>монопредметные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6056" y="4073094"/>
            <a:ext cx="324036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800" b="1" dirty="0" err="1"/>
              <a:t>межпредметные</a:t>
            </a:r>
            <a:endParaRPr lang="ru-RU" sz="28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796136" y="3366819"/>
            <a:ext cx="900100" cy="6891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483769" y="3366819"/>
            <a:ext cx="1224136" cy="6891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73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Типы проектов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2123728" y="2060848"/>
            <a:ext cx="5472608" cy="86409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 продолжительности</a:t>
            </a:r>
          </a:p>
        </p:txBody>
      </p:sp>
      <p:sp>
        <p:nvSpPr>
          <p:cNvPr id="6" name="Шестиугольник 5"/>
          <p:cNvSpPr/>
          <p:nvPr/>
        </p:nvSpPr>
        <p:spPr>
          <a:xfrm>
            <a:off x="1043609" y="3440944"/>
            <a:ext cx="3420380" cy="1296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800" b="1" dirty="0"/>
              <a:t>краткосрочные</a:t>
            </a:r>
          </a:p>
        </p:txBody>
      </p:sp>
      <p:sp>
        <p:nvSpPr>
          <p:cNvPr id="7" name="Шестиугольник 6"/>
          <p:cNvSpPr/>
          <p:nvPr/>
        </p:nvSpPr>
        <p:spPr>
          <a:xfrm>
            <a:off x="3491880" y="4739026"/>
            <a:ext cx="3240360" cy="1296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800" b="1" dirty="0"/>
              <a:t>недельные</a:t>
            </a:r>
          </a:p>
        </p:txBody>
      </p:sp>
      <p:sp>
        <p:nvSpPr>
          <p:cNvPr id="8" name="Шестиугольник 7"/>
          <p:cNvSpPr/>
          <p:nvPr/>
        </p:nvSpPr>
        <p:spPr>
          <a:xfrm>
            <a:off x="5724128" y="3442883"/>
            <a:ext cx="3168352" cy="1296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800" b="1" dirty="0"/>
              <a:t>годичные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2339752" y="2924944"/>
            <a:ext cx="792088" cy="5040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680061" y="2924944"/>
            <a:ext cx="552029" cy="1812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948264" y="2924944"/>
            <a:ext cx="64807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17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Типы проектов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По доминирующему виду проектной деятельности: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Информационные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Исследовательские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Творческие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Практико-ориентированные (прикладные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246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Продукты проектной деятельности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1"/>
            <a:ext cx="8579296" cy="452596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Arial Black" pitchFamily="34" charset="0"/>
              </a:rPr>
              <a:t>Мультимедийный продукт  </a:t>
            </a:r>
          </a:p>
          <a:p>
            <a:r>
              <a:rPr lang="ru-RU" sz="2400" dirty="0">
                <a:latin typeface="Arial Black" pitchFamily="34" charset="0"/>
              </a:rPr>
              <a:t>Бюллетень</a:t>
            </a:r>
          </a:p>
          <a:p>
            <a:r>
              <a:rPr lang="ru-RU" sz="2400" dirty="0">
                <a:latin typeface="Arial Black" pitchFamily="34" charset="0"/>
              </a:rPr>
              <a:t>Экскурсия</a:t>
            </a:r>
          </a:p>
          <a:p>
            <a:r>
              <a:rPr lang="ru-RU" sz="2400" dirty="0">
                <a:latin typeface="Arial Black" pitchFamily="34" charset="0"/>
              </a:rPr>
              <a:t>Экологический паспорт</a:t>
            </a:r>
          </a:p>
          <a:p>
            <a:r>
              <a:rPr lang="ru-RU" sz="2400" dirty="0">
                <a:latin typeface="Arial Black" pitchFamily="34" charset="0"/>
              </a:rPr>
              <a:t>Путеводитель</a:t>
            </a:r>
          </a:p>
          <a:p>
            <a:r>
              <a:rPr lang="ru-RU" sz="2400" dirty="0">
                <a:latin typeface="Arial Black" pitchFamily="34" charset="0"/>
              </a:rPr>
              <a:t>Коллекция</a:t>
            </a:r>
          </a:p>
          <a:p>
            <a:r>
              <a:rPr lang="ru-RU" sz="2400" dirty="0">
                <a:latin typeface="Arial Black" pitchFamily="34" charset="0"/>
              </a:rPr>
              <a:t>Тематический календарь</a:t>
            </a:r>
          </a:p>
          <a:p>
            <a:r>
              <a:rPr lang="ru-RU" sz="2400" dirty="0">
                <a:latin typeface="Arial Black" pitchFamily="34" charset="0"/>
              </a:rPr>
              <a:t>Лоция</a:t>
            </a:r>
          </a:p>
          <a:p>
            <a:r>
              <a:rPr lang="ru-RU" sz="2400" dirty="0">
                <a:latin typeface="Arial Black" pitchFamily="34" charset="0"/>
              </a:rPr>
              <a:t>Агитационные плакаты</a:t>
            </a:r>
          </a:p>
          <a:p>
            <a:r>
              <a:rPr lang="ru-RU" sz="2400" dirty="0">
                <a:latin typeface="Arial Black" pitchFamily="34" charset="0"/>
              </a:rPr>
              <a:t>Карты</a:t>
            </a:r>
          </a:p>
          <a:p>
            <a:r>
              <a:rPr lang="ru-RU" sz="2400" dirty="0">
                <a:latin typeface="Arial Black" pitchFamily="34" charset="0"/>
              </a:rPr>
              <a:t>Тематические 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70368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1296144"/>
          </a:xfrm>
        </p:spPr>
        <p:txBody>
          <a:bodyPr/>
          <a:lstStyle/>
          <a:p>
            <a:r>
              <a:rPr lang="ru-RU" b="1" dirty="0" smtClean="0"/>
              <a:t>Жукова Т. В. , учитель химии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572" y="2564905"/>
            <a:ext cx="9036496" cy="4293096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ru-RU" b="1" dirty="0"/>
              <a:t>мультимедийная презентация Гончарное ремесло Тверской области</a:t>
            </a:r>
          </a:p>
          <a:p>
            <a:pPr>
              <a:buBlip>
                <a:blip r:embed="rId2"/>
              </a:buBlip>
            </a:pPr>
            <a:r>
              <a:rPr lang="ru-RU" b="1" dirty="0" smtClean="0"/>
              <a:t>мультимедийная </a:t>
            </a:r>
            <a:r>
              <a:rPr lang="ru-RU" b="1" dirty="0"/>
              <a:t>презентация «Проблемы по утилизации мусора в г. Старица»</a:t>
            </a:r>
          </a:p>
          <a:p>
            <a:pPr>
              <a:buBlip>
                <a:blip r:embed="rId2"/>
              </a:buBlip>
            </a:pPr>
            <a:r>
              <a:rPr lang="ru-RU" b="1" dirty="0" smtClean="0"/>
              <a:t>мультимедийная </a:t>
            </a:r>
            <a:r>
              <a:rPr lang="ru-RU" b="1" dirty="0"/>
              <a:t>презентация «Стекло», призер Ломоносовских чтений</a:t>
            </a:r>
          </a:p>
          <a:p>
            <a:pPr>
              <a:buBlip>
                <a:blip r:embed="rId2"/>
              </a:buBlip>
            </a:pPr>
            <a:r>
              <a:rPr lang="ru-RU" b="1" dirty="0" smtClean="0"/>
              <a:t>серия </a:t>
            </a:r>
            <a:r>
              <a:rPr lang="ru-RU" b="1" dirty="0"/>
              <a:t>мультимедийных презентаций по теме «Белки»</a:t>
            </a:r>
            <a:endParaRPr lang="ru-RU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3167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Лучи">
  <a:themeElements>
    <a:clrScheme name="Лучи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1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</TotalTime>
  <Words>894</Words>
  <Application>Microsoft Office PowerPoint</Application>
  <PresentationFormat>Экран (4:3)</PresentationFormat>
  <Paragraphs>165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34</vt:i4>
      </vt:variant>
    </vt:vector>
  </HeadingPairs>
  <TitlesOfParts>
    <vt:vector size="43" baseType="lpstr">
      <vt:lpstr>Тема Office</vt:lpstr>
      <vt:lpstr>1_Тема Office</vt:lpstr>
      <vt:lpstr>Трек</vt:lpstr>
      <vt:lpstr>Солнцестояние</vt:lpstr>
      <vt:lpstr>Лучи</vt:lpstr>
      <vt:lpstr>Апекс</vt:lpstr>
      <vt:lpstr>Пастель</vt:lpstr>
      <vt:lpstr>Тема1</vt:lpstr>
      <vt:lpstr>1_Апекс</vt:lpstr>
      <vt:lpstr>Метод проектов в системе интегрированных технологий </vt:lpstr>
      <vt:lpstr>Преимущества интегрированного обучения</vt:lpstr>
      <vt:lpstr>Метод проектов на интегрированных уроках</vt:lpstr>
      <vt:lpstr>Типы проектов</vt:lpstr>
      <vt:lpstr>Типы проектов</vt:lpstr>
      <vt:lpstr>Типы проектов</vt:lpstr>
      <vt:lpstr>Типы проектов</vt:lpstr>
      <vt:lpstr>Продукты проектной деятельности</vt:lpstr>
      <vt:lpstr>Жукова Т. В. , учитель химии</vt:lpstr>
      <vt:lpstr>  Практическая работа №11.  Знакомство с экологическими проблемами своей местности и путями их решения. </vt:lpstr>
      <vt:lpstr>Гончарное ремесло Тверской области</vt:lpstr>
      <vt:lpstr>Влияние сладкого на характер человека</vt:lpstr>
      <vt:lpstr>Результаты работы над проектами представляются на различных уровнях и занимают призовые места</vt:lpstr>
      <vt:lpstr>Каякина Н.Н., учитель географии</vt:lpstr>
      <vt:lpstr>          Муниципальное образовательное учреждение Ново – Ямская средняя школа</vt:lpstr>
      <vt:lpstr>Гейши</vt:lpstr>
      <vt:lpstr>Архитектурно-природные памятники города Старица </vt:lpstr>
      <vt:lpstr>Результаты работы над проектами представляются на различных уровнях и занимают призовые места</vt:lpstr>
      <vt:lpstr>Краснокутская Т.С., учитель биологии</vt:lpstr>
      <vt:lpstr>Презентация PowerPoint</vt:lpstr>
      <vt:lpstr>Презентация PowerPoint</vt:lpstr>
      <vt:lpstr>Гемофилия в царских семьях</vt:lpstr>
      <vt:lpstr>Заболевания желудочно-кишечного тракта </vt:lpstr>
      <vt:lpstr>Презентация PowerPoint</vt:lpstr>
      <vt:lpstr>Результаты работы над проектами представляются на различных уровнях и занимают призовые места</vt:lpstr>
      <vt:lpstr>Учителя естественно-научного цикла удачно представляют нашу школу на профессиональных конкурсах</vt:lpstr>
      <vt:lpstr>Преимущества проектного метода</vt:lpstr>
      <vt:lpstr>Преимущества проектного метода</vt:lpstr>
      <vt:lpstr>Преимущества проектного метода</vt:lpstr>
      <vt:lpstr>Проблемы развития и использования метода проектов</vt:lpstr>
      <vt:lpstr>Перспективы развития и использования метода проектов</vt:lpstr>
      <vt:lpstr>Перспективы развития и использования метода проектов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Самооценка и ее значение </dc:title>
  <dc:creator>Йожик</dc:creator>
  <cp:lastModifiedBy>User</cp:lastModifiedBy>
  <cp:revision>38</cp:revision>
  <dcterms:created xsi:type="dcterms:W3CDTF">2012-01-31T16:12:02Z</dcterms:created>
  <dcterms:modified xsi:type="dcterms:W3CDTF">2012-10-17T15:49:28Z</dcterms:modified>
</cp:coreProperties>
</file>